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9377600" cy="32918400"/>
  <p:notesSz cx="6858000" cy="9144000"/>
  <p:defaultTextStyle>
    <a:defPPr>
      <a:defRPr lang="en-US"/>
    </a:defPPr>
    <a:lvl1pPr marL="0" algn="l" defTabSz="352679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63399" algn="l" defTabSz="352679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526796" algn="l" defTabSz="352679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90194" algn="l" defTabSz="352679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7053593" algn="l" defTabSz="352679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816991" algn="l" defTabSz="352679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580390" algn="l" defTabSz="352679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343788" algn="l" defTabSz="352679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4107187" algn="l" defTabSz="352679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25" d="100"/>
          <a:sy n="25" d="100"/>
        </p:scale>
        <p:origin x="-80" y="-80"/>
      </p:cViewPr>
      <p:guideLst>
        <p:guide orient="horz" pos="10368"/>
        <p:guide pos="155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03320" y="10226042"/>
            <a:ext cx="4197096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06640" y="18653760"/>
            <a:ext cx="345643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63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526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90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05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816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580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34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107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337D-D105-446F-B77A-632B7A3E1005}" type="datetimeFigureOut">
              <a:rPr lang="en-US" smtClean="0"/>
              <a:pPr/>
              <a:t>8/27/15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A6DC-C3BD-489C-953C-53328270C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25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337D-D105-446F-B77A-632B7A3E1005}" type="datetimeFigureOut">
              <a:rPr lang="en-US" smtClean="0"/>
              <a:pPr/>
              <a:t>8/27/15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A6DC-C3BD-489C-953C-53328270C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32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798760" y="1318265"/>
            <a:ext cx="1110996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8880" y="1318265"/>
            <a:ext cx="3250692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337D-D105-446F-B77A-632B7A3E1005}" type="datetimeFigureOut">
              <a:rPr lang="en-US" smtClean="0"/>
              <a:pPr/>
              <a:t>8/27/15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A6DC-C3BD-489C-953C-53328270C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3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337D-D105-446F-B77A-632B7A3E1005}" type="datetimeFigureOut">
              <a:rPr lang="en-US" smtClean="0"/>
              <a:pPr/>
              <a:t>8/27/15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A6DC-C3BD-489C-953C-53328270C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3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0491" y="21153122"/>
            <a:ext cx="41970960" cy="6537960"/>
          </a:xfrm>
        </p:spPr>
        <p:txBody>
          <a:bodyPr anchor="t"/>
          <a:lstStyle>
            <a:lvl1pPr algn="l">
              <a:defRPr sz="15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0491" y="13952225"/>
            <a:ext cx="41970960" cy="7200899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63399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526796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3pPr>
            <a:lvl4pPr marL="5290194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7053593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816991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58039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34378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4107187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337D-D105-446F-B77A-632B7A3E1005}" type="datetimeFigureOut">
              <a:rPr lang="en-US" smtClean="0"/>
              <a:pPr/>
              <a:t>8/27/15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A6DC-C3BD-489C-953C-53328270C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2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8880" y="7680964"/>
            <a:ext cx="21808440" cy="21724622"/>
          </a:xfrm>
        </p:spPr>
        <p:txBody>
          <a:bodyPr/>
          <a:lstStyle>
            <a:lvl1pPr>
              <a:defRPr sz="10800"/>
            </a:lvl1pPr>
            <a:lvl2pPr>
              <a:defRPr sz="93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00280" y="7680964"/>
            <a:ext cx="21808440" cy="21724622"/>
          </a:xfrm>
        </p:spPr>
        <p:txBody>
          <a:bodyPr/>
          <a:lstStyle>
            <a:lvl1pPr>
              <a:defRPr sz="10800"/>
            </a:lvl1pPr>
            <a:lvl2pPr>
              <a:defRPr sz="93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337D-D105-446F-B77A-632B7A3E1005}" type="datetimeFigureOut">
              <a:rPr lang="en-US" smtClean="0"/>
              <a:pPr/>
              <a:t>8/27/15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A6DC-C3BD-489C-953C-53328270C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8882" y="7368542"/>
            <a:ext cx="21817016" cy="3070859"/>
          </a:xfrm>
        </p:spPr>
        <p:txBody>
          <a:bodyPr anchor="b"/>
          <a:lstStyle>
            <a:lvl1pPr marL="0" indent="0">
              <a:buNone/>
              <a:defRPr sz="9300" b="1"/>
            </a:lvl1pPr>
            <a:lvl2pPr marL="1763399" indent="0">
              <a:buNone/>
              <a:defRPr sz="7700" b="1"/>
            </a:lvl2pPr>
            <a:lvl3pPr marL="3526796" indent="0">
              <a:buNone/>
              <a:defRPr sz="6900" b="1"/>
            </a:lvl3pPr>
            <a:lvl4pPr marL="5290194" indent="0">
              <a:buNone/>
              <a:defRPr sz="6200" b="1"/>
            </a:lvl4pPr>
            <a:lvl5pPr marL="7053593" indent="0">
              <a:buNone/>
              <a:defRPr sz="6200" b="1"/>
            </a:lvl5pPr>
            <a:lvl6pPr marL="8816991" indent="0">
              <a:buNone/>
              <a:defRPr sz="6200" b="1"/>
            </a:lvl6pPr>
            <a:lvl7pPr marL="10580390" indent="0">
              <a:buNone/>
              <a:defRPr sz="6200" b="1"/>
            </a:lvl7pPr>
            <a:lvl8pPr marL="12343788" indent="0">
              <a:buNone/>
              <a:defRPr sz="6200" b="1"/>
            </a:lvl8pPr>
            <a:lvl9pPr marL="14107187" indent="0">
              <a:buNone/>
              <a:defRPr sz="6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68882" y="10439401"/>
            <a:ext cx="21817016" cy="18966182"/>
          </a:xfrm>
        </p:spPr>
        <p:txBody>
          <a:bodyPr/>
          <a:lstStyle>
            <a:lvl1pPr>
              <a:defRPr sz="9300"/>
            </a:lvl1pPr>
            <a:lvl2pPr>
              <a:defRPr sz="77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083138" y="7368542"/>
            <a:ext cx="21825585" cy="3070859"/>
          </a:xfrm>
        </p:spPr>
        <p:txBody>
          <a:bodyPr anchor="b"/>
          <a:lstStyle>
            <a:lvl1pPr marL="0" indent="0">
              <a:buNone/>
              <a:defRPr sz="9300" b="1"/>
            </a:lvl1pPr>
            <a:lvl2pPr marL="1763399" indent="0">
              <a:buNone/>
              <a:defRPr sz="7700" b="1"/>
            </a:lvl2pPr>
            <a:lvl3pPr marL="3526796" indent="0">
              <a:buNone/>
              <a:defRPr sz="6900" b="1"/>
            </a:lvl3pPr>
            <a:lvl4pPr marL="5290194" indent="0">
              <a:buNone/>
              <a:defRPr sz="6200" b="1"/>
            </a:lvl4pPr>
            <a:lvl5pPr marL="7053593" indent="0">
              <a:buNone/>
              <a:defRPr sz="6200" b="1"/>
            </a:lvl5pPr>
            <a:lvl6pPr marL="8816991" indent="0">
              <a:buNone/>
              <a:defRPr sz="6200" b="1"/>
            </a:lvl6pPr>
            <a:lvl7pPr marL="10580390" indent="0">
              <a:buNone/>
              <a:defRPr sz="6200" b="1"/>
            </a:lvl7pPr>
            <a:lvl8pPr marL="12343788" indent="0">
              <a:buNone/>
              <a:defRPr sz="6200" b="1"/>
            </a:lvl8pPr>
            <a:lvl9pPr marL="14107187" indent="0">
              <a:buNone/>
              <a:defRPr sz="6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083138" y="10439401"/>
            <a:ext cx="21825585" cy="18966182"/>
          </a:xfrm>
        </p:spPr>
        <p:txBody>
          <a:bodyPr/>
          <a:lstStyle>
            <a:lvl1pPr>
              <a:defRPr sz="9300"/>
            </a:lvl1pPr>
            <a:lvl2pPr>
              <a:defRPr sz="77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337D-D105-446F-B77A-632B7A3E1005}" type="datetimeFigureOut">
              <a:rPr lang="en-US" smtClean="0"/>
              <a:pPr/>
              <a:t>8/27/15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A6DC-C3BD-489C-953C-53328270C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68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337D-D105-446F-B77A-632B7A3E1005}" type="datetimeFigureOut">
              <a:rPr lang="en-US" smtClean="0"/>
              <a:pPr/>
              <a:t>8/27/15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A6DC-C3BD-489C-953C-53328270C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5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337D-D105-446F-B77A-632B7A3E1005}" type="datetimeFigureOut">
              <a:rPr lang="en-US" smtClean="0"/>
              <a:pPr/>
              <a:t>8/27/15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A6DC-C3BD-489C-953C-53328270C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9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887" y="1310640"/>
            <a:ext cx="16244891" cy="5577840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5270" y="1310644"/>
            <a:ext cx="27603450" cy="28094942"/>
          </a:xfrm>
        </p:spPr>
        <p:txBody>
          <a:bodyPr/>
          <a:lstStyle>
            <a:lvl1pPr>
              <a:defRPr sz="12300"/>
            </a:lvl1pPr>
            <a:lvl2pPr>
              <a:defRPr sz="10800"/>
            </a:lvl2pPr>
            <a:lvl3pPr>
              <a:defRPr sz="93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8887" y="6888484"/>
            <a:ext cx="16244891" cy="22517102"/>
          </a:xfrm>
        </p:spPr>
        <p:txBody>
          <a:bodyPr/>
          <a:lstStyle>
            <a:lvl1pPr marL="0" indent="0">
              <a:buNone/>
              <a:defRPr sz="5400"/>
            </a:lvl1pPr>
            <a:lvl2pPr marL="1763399" indent="0">
              <a:buNone/>
              <a:defRPr sz="4700"/>
            </a:lvl2pPr>
            <a:lvl3pPr marL="3526796" indent="0">
              <a:buNone/>
              <a:defRPr sz="3900"/>
            </a:lvl3pPr>
            <a:lvl4pPr marL="5290194" indent="0">
              <a:buNone/>
              <a:defRPr sz="3500"/>
            </a:lvl4pPr>
            <a:lvl5pPr marL="7053593" indent="0">
              <a:buNone/>
              <a:defRPr sz="3500"/>
            </a:lvl5pPr>
            <a:lvl6pPr marL="8816991" indent="0">
              <a:buNone/>
              <a:defRPr sz="3500"/>
            </a:lvl6pPr>
            <a:lvl7pPr marL="10580390" indent="0">
              <a:buNone/>
              <a:defRPr sz="3500"/>
            </a:lvl7pPr>
            <a:lvl8pPr marL="12343788" indent="0">
              <a:buNone/>
              <a:defRPr sz="3500"/>
            </a:lvl8pPr>
            <a:lvl9pPr marL="14107187" indent="0">
              <a:buNone/>
              <a:defRPr sz="3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337D-D105-446F-B77A-632B7A3E1005}" type="datetimeFigureOut">
              <a:rPr lang="en-US" smtClean="0"/>
              <a:pPr/>
              <a:t>8/27/15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A6DC-C3BD-489C-953C-53328270C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8356" y="23042881"/>
            <a:ext cx="29626560" cy="2720342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78356" y="2941320"/>
            <a:ext cx="29626560" cy="19751040"/>
          </a:xfrm>
        </p:spPr>
        <p:txBody>
          <a:bodyPr/>
          <a:lstStyle>
            <a:lvl1pPr marL="0" indent="0">
              <a:buNone/>
              <a:defRPr sz="12300"/>
            </a:lvl1pPr>
            <a:lvl2pPr marL="1763399" indent="0">
              <a:buNone/>
              <a:defRPr sz="10800"/>
            </a:lvl2pPr>
            <a:lvl3pPr marL="3526796" indent="0">
              <a:buNone/>
              <a:defRPr sz="9300"/>
            </a:lvl3pPr>
            <a:lvl4pPr marL="5290194" indent="0">
              <a:buNone/>
              <a:defRPr sz="7700"/>
            </a:lvl4pPr>
            <a:lvl5pPr marL="7053593" indent="0">
              <a:buNone/>
              <a:defRPr sz="7700"/>
            </a:lvl5pPr>
            <a:lvl6pPr marL="8816991" indent="0">
              <a:buNone/>
              <a:defRPr sz="7700"/>
            </a:lvl6pPr>
            <a:lvl7pPr marL="10580390" indent="0">
              <a:buNone/>
              <a:defRPr sz="7700"/>
            </a:lvl7pPr>
            <a:lvl8pPr marL="12343788" indent="0">
              <a:buNone/>
              <a:defRPr sz="7700"/>
            </a:lvl8pPr>
            <a:lvl9pPr marL="14107187" indent="0">
              <a:buNone/>
              <a:defRPr sz="7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78356" y="25763222"/>
            <a:ext cx="29626560" cy="3863339"/>
          </a:xfrm>
        </p:spPr>
        <p:txBody>
          <a:bodyPr/>
          <a:lstStyle>
            <a:lvl1pPr marL="0" indent="0">
              <a:buNone/>
              <a:defRPr sz="5400"/>
            </a:lvl1pPr>
            <a:lvl2pPr marL="1763399" indent="0">
              <a:buNone/>
              <a:defRPr sz="4700"/>
            </a:lvl2pPr>
            <a:lvl3pPr marL="3526796" indent="0">
              <a:buNone/>
              <a:defRPr sz="3900"/>
            </a:lvl3pPr>
            <a:lvl4pPr marL="5290194" indent="0">
              <a:buNone/>
              <a:defRPr sz="3500"/>
            </a:lvl4pPr>
            <a:lvl5pPr marL="7053593" indent="0">
              <a:buNone/>
              <a:defRPr sz="3500"/>
            </a:lvl5pPr>
            <a:lvl6pPr marL="8816991" indent="0">
              <a:buNone/>
              <a:defRPr sz="3500"/>
            </a:lvl6pPr>
            <a:lvl7pPr marL="10580390" indent="0">
              <a:buNone/>
              <a:defRPr sz="3500"/>
            </a:lvl7pPr>
            <a:lvl8pPr marL="12343788" indent="0">
              <a:buNone/>
              <a:defRPr sz="3500"/>
            </a:lvl8pPr>
            <a:lvl9pPr marL="14107187" indent="0">
              <a:buNone/>
              <a:defRPr sz="3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337D-D105-446F-B77A-632B7A3E1005}" type="datetimeFigureOut">
              <a:rPr lang="en-US" smtClean="0"/>
              <a:pPr/>
              <a:t>8/27/15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A6DC-C3BD-489C-953C-53328270C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923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68880" y="1318262"/>
            <a:ext cx="44439840" cy="5486400"/>
          </a:xfrm>
          <a:prstGeom prst="rect">
            <a:avLst/>
          </a:prstGeom>
        </p:spPr>
        <p:txBody>
          <a:bodyPr vert="horz" lIns="352680" tIns="176340" rIns="352680" bIns="17634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8880" y="7680964"/>
            <a:ext cx="44439840" cy="21724622"/>
          </a:xfrm>
          <a:prstGeom prst="rect">
            <a:avLst/>
          </a:prstGeom>
        </p:spPr>
        <p:txBody>
          <a:bodyPr vert="horz" lIns="352680" tIns="176340" rIns="352680" bIns="1763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68880" y="30510483"/>
            <a:ext cx="11521440" cy="1752600"/>
          </a:xfrm>
          <a:prstGeom prst="rect">
            <a:avLst/>
          </a:prstGeom>
        </p:spPr>
        <p:txBody>
          <a:bodyPr vert="horz" lIns="352680" tIns="176340" rIns="352680" bIns="176340" rtlCol="0" anchor="ctr"/>
          <a:lstStyle>
            <a:lvl1pPr algn="l">
              <a:defRPr sz="4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D337D-D105-446F-B77A-632B7A3E1005}" type="datetimeFigureOut">
              <a:rPr lang="en-US" smtClean="0"/>
              <a:pPr/>
              <a:t>8/27/15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870680" y="30510483"/>
            <a:ext cx="15636240" cy="1752600"/>
          </a:xfrm>
          <a:prstGeom prst="rect">
            <a:avLst/>
          </a:prstGeom>
        </p:spPr>
        <p:txBody>
          <a:bodyPr vert="horz" lIns="352680" tIns="176340" rIns="352680" bIns="176340" rtlCol="0" anchor="ctr"/>
          <a:lstStyle>
            <a:lvl1pPr algn="ctr">
              <a:defRPr sz="4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387280" y="30510483"/>
            <a:ext cx="11521440" cy="1752600"/>
          </a:xfrm>
          <a:prstGeom prst="rect">
            <a:avLst/>
          </a:prstGeom>
        </p:spPr>
        <p:txBody>
          <a:bodyPr vert="horz" lIns="352680" tIns="176340" rIns="352680" bIns="176340" rtlCol="0" anchor="ctr"/>
          <a:lstStyle>
            <a:lvl1pPr algn="r">
              <a:defRPr sz="4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DA6DC-C3BD-489C-953C-53328270C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2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26796" rtl="0" eaLnBrk="1" latinLnBrk="0" hangingPunct="1">
        <a:spcBef>
          <a:spcPct val="0"/>
        </a:spcBef>
        <a:buNone/>
        <a:defRPr sz="1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22549" indent="-1322549" algn="l" defTabSz="352679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1pPr>
      <a:lvl2pPr marL="2865522" indent="-1102124" algn="l" defTabSz="3526796" rtl="0" eaLnBrk="1" latinLnBrk="0" hangingPunct="1">
        <a:spcBef>
          <a:spcPct val="20000"/>
        </a:spcBef>
        <a:buFont typeface="Arial" panose="020B0604020202020204" pitchFamily="34" charset="0"/>
        <a:buChar char="–"/>
        <a:defRPr sz="10800" kern="1200">
          <a:solidFill>
            <a:schemeClr val="tx1"/>
          </a:solidFill>
          <a:latin typeface="+mn-lt"/>
          <a:ea typeface="+mn-ea"/>
          <a:cs typeface="+mn-cs"/>
        </a:defRPr>
      </a:lvl2pPr>
      <a:lvl3pPr marL="4408496" indent="-881699" algn="l" defTabSz="352679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894" indent="-881699" algn="l" defTabSz="3526796" rtl="0" eaLnBrk="1" latinLnBrk="0" hangingPunct="1">
        <a:spcBef>
          <a:spcPct val="20000"/>
        </a:spcBef>
        <a:buFont typeface="Arial" panose="020B0604020202020204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935293" indent="-881699" algn="l" defTabSz="3526796" rtl="0" eaLnBrk="1" latinLnBrk="0" hangingPunct="1">
        <a:spcBef>
          <a:spcPct val="20000"/>
        </a:spcBef>
        <a:buFont typeface="Arial" panose="020B0604020202020204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98691" indent="-881699" algn="l" defTabSz="3526796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462088" indent="-881699" algn="l" defTabSz="3526796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225487" indent="-881699" algn="l" defTabSz="3526796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988885" indent="-881699" algn="l" defTabSz="3526796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2679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63399" algn="l" defTabSz="352679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526796" algn="l" defTabSz="352679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90194" algn="l" defTabSz="352679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593" algn="l" defTabSz="352679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816991" algn="l" defTabSz="352679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580390" algn="l" defTabSz="352679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343788" algn="l" defTabSz="352679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4107187" algn="l" defTabSz="352679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49377600" cy="4419600"/>
          </a:xfrm>
        </p:spPr>
        <p:txBody>
          <a:bodyPr>
            <a:normAutofit/>
          </a:bodyPr>
          <a:lstStyle/>
          <a:p>
            <a:r>
              <a:rPr lang="en-US" sz="12500" b="1" dirty="0" smtClean="0">
                <a:latin typeface="Century" panose="02040604050505020304" pitchFamily="18" charset="0"/>
              </a:rPr>
              <a:t>Assessing the Value of Electronic Music Resources Through Data: </a:t>
            </a:r>
            <a:br>
              <a:rPr lang="en-US" sz="12500" b="1" dirty="0" smtClean="0">
                <a:latin typeface="Century" panose="02040604050505020304" pitchFamily="18" charset="0"/>
              </a:rPr>
            </a:br>
            <a:r>
              <a:rPr lang="en-US" sz="12500" b="1" dirty="0" smtClean="0">
                <a:latin typeface="Century" panose="02040604050505020304" pitchFamily="18" charset="0"/>
              </a:rPr>
              <a:t>A Case Study at Two University Libraries</a:t>
            </a:r>
            <a:endParaRPr lang="en-US" sz="12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6600" y="4114800"/>
            <a:ext cx="34564320" cy="4495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8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Terra </a:t>
            </a:r>
            <a:r>
              <a:rPr lang="en-US" sz="8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Merkey</a:t>
            </a:r>
            <a:r>
              <a:rPr lang="en-US" sz="8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, Duquesne University</a:t>
            </a:r>
          </a:p>
          <a:p>
            <a:pPr>
              <a:spcBef>
                <a:spcPts val="0"/>
              </a:spcBef>
            </a:pPr>
            <a:r>
              <a:rPr lang="en-US" sz="8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Kimmy</a:t>
            </a:r>
            <a:r>
              <a:rPr lang="en-US" sz="8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 </a:t>
            </a:r>
            <a:r>
              <a:rPr lang="en-US" sz="8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Szeto</a:t>
            </a:r>
            <a:r>
              <a:rPr lang="en-US" sz="8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, Baruch College</a:t>
            </a:r>
          </a:p>
          <a:p>
            <a:pPr>
              <a:spcBef>
                <a:spcPts val="0"/>
              </a:spcBef>
            </a:pPr>
            <a:r>
              <a:rPr lang="en-US" sz="8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Veronica Wells, University of the Pacific</a:t>
            </a:r>
            <a:endParaRPr lang="en-US" sz="8500" dirty="0">
              <a:solidFill>
                <a:schemeClr val="tx1">
                  <a:lumMod val="75000"/>
                  <a:lumOff val="25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43400" y="16535400"/>
            <a:ext cx="40142160" cy="3505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075572"/>
            <a:r>
              <a:rPr lang="en-US" sz="8000" dirty="0" smtClean="0">
                <a:solidFill>
                  <a:prstClr val="white"/>
                </a:solidFill>
              </a:rPr>
              <a:t>What do </a:t>
            </a:r>
            <a:r>
              <a:rPr lang="en-US" sz="8000" b="1" dirty="0" smtClean="0">
                <a:solidFill>
                  <a:prstClr val="white"/>
                </a:solidFill>
              </a:rPr>
              <a:t>cost calculations </a:t>
            </a:r>
            <a:r>
              <a:rPr lang="en-US" sz="8000" dirty="0" smtClean="0">
                <a:solidFill>
                  <a:prstClr val="white"/>
                </a:solidFill>
              </a:rPr>
              <a:t>tell us about the value of our electronic music resources? </a:t>
            </a:r>
          </a:p>
          <a:p>
            <a:pPr lvl="0" algn="ctr" defTabSz="4075572"/>
            <a:r>
              <a:rPr lang="en-US" sz="8000" dirty="0" smtClean="0">
                <a:solidFill>
                  <a:prstClr val="white"/>
                </a:solidFill>
              </a:rPr>
              <a:t>What is our return on investment?</a:t>
            </a:r>
            <a:endParaRPr lang="en-US" sz="80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8458200"/>
            <a:ext cx="23926800" cy="75438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075572"/>
            <a:r>
              <a:rPr lang="en-US" sz="8000" b="1" dirty="0" smtClean="0">
                <a:solidFill>
                  <a:prstClr val="white"/>
                </a:solidFill>
              </a:rPr>
              <a:t>Duquesne University</a:t>
            </a:r>
          </a:p>
          <a:p>
            <a:pPr marL="571500" indent="-571500" defTabSz="4075572">
              <a:buFont typeface="Arial" panose="020B0604020202020204" pitchFamily="34" charset="0"/>
              <a:buChar char="•"/>
            </a:pPr>
            <a:r>
              <a:rPr lang="en-US" sz="6000" dirty="0" smtClean="0">
                <a:solidFill>
                  <a:prstClr val="white"/>
                </a:solidFill>
              </a:rPr>
              <a:t>A private Catholic university in Pittsburgh, PA.</a:t>
            </a:r>
          </a:p>
          <a:p>
            <a:pPr marL="571500" indent="-571500" defTabSz="4075572">
              <a:buFont typeface="Arial" panose="020B0604020202020204" pitchFamily="34" charset="0"/>
              <a:buChar char="•"/>
            </a:pPr>
            <a:r>
              <a:rPr lang="en-US" sz="6000" dirty="0" smtClean="0">
                <a:solidFill>
                  <a:prstClr val="white"/>
                </a:solidFill>
              </a:rPr>
              <a:t>Bachelor degrees in Performance, Music Technology, Music Education, and Music Therapy. </a:t>
            </a:r>
          </a:p>
          <a:p>
            <a:pPr marL="571500" indent="-571500" defTabSz="4075572">
              <a:buFont typeface="Arial" panose="020B0604020202020204" pitchFamily="34" charset="0"/>
              <a:buChar char="•"/>
            </a:pPr>
            <a:r>
              <a:rPr lang="en-US" sz="6000" dirty="0" smtClean="0">
                <a:solidFill>
                  <a:prstClr val="white"/>
                </a:solidFill>
              </a:rPr>
              <a:t>Graduate programs in Performance, Theory/Composition, Sacred Music, Music Technology, and Music Education, and Music Therapy.</a:t>
            </a:r>
          </a:p>
          <a:p>
            <a:pPr marL="571500" indent="-571500" defTabSz="4075572">
              <a:buFont typeface="Arial" panose="020B0604020202020204" pitchFamily="34" charset="0"/>
              <a:buChar char="•"/>
            </a:pPr>
            <a:r>
              <a:rPr lang="en-US" sz="6000" dirty="0" smtClean="0">
                <a:solidFill>
                  <a:prstClr val="white"/>
                </a:solidFill>
              </a:rPr>
              <a:t>Faculty FTE: 641; Student FTE: 9,130</a:t>
            </a:r>
          </a:p>
          <a:p>
            <a:pPr marL="571500" indent="-571500" defTabSz="4075572">
              <a:buFont typeface="Arial" panose="020B0604020202020204" pitchFamily="34" charset="0"/>
              <a:buChar char="•"/>
            </a:pPr>
            <a:r>
              <a:rPr lang="en-US" sz="6000" dirty="0" smtClean="0">
                <a:solidFill>
                  <a:prstClr val="white"/>
                </a:solidFill>
              </a:rPr>
              <a:t>Music Faculty FTE: 65; Music Student FTE: 330</a:t>
            </a:r>
          </a:p>
        </p:txBody>
      </p:sp>
      <p:sp>
        <p:nvSpPr>
          <p:cNvPr id="7" name="Rectangle 6"/>
          <p:cNvSpPr/>
          <p:nvPr/>
        </p:nvSpPr>
        <p:spPr>
          <a:xfrm>
            <a:off x="24688800" y="8458200"/>
            <a:ext cx="24231600" cy="75438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075572"/>
            <a:r>
              <a:rPr lang="en-US" sz="8000" b="1" dirty="0" smtClean="0">
                <a:solidFill>
                  <a:prstClr val="white"/>
                </a:solidFill>
              </a:rPr>
              <a:t>University of the Pacific</a:t>
            </a:r>
          </a:p>
          <a:p>
            <a:pPr marL="571500" indent="-571500" defTabSz="4075572">
              <a:buFont typeface="Arial" panose="020B0604020202020204" pitchFamily="34" charset="0"/>
              <a:buChar char="•"/>
            </a:pPr>
            <a:r>
              <a:rPr lang="en-US" sz="6000" dirty="0" smtClean="0">
                <a:solidFill>
                  <a:prstClr val="white"/>
                </a:solidFill>
              </a:rPr>
              <a:t>A private university in Stockton, CA.</a:t>
            </a:r>
          </a:p>
          <a:p>
            <a:pPr marL="571500" indent="-571500" defTabSz="4075572">
              <a:buFont typeface="Arial" panose="020B0604020202020204" pitchFamily="34" charset="0"/>
              <a:buChar char="•"/>
            </a:pPr>
            <a:r>
              <a:rPr lang="en-US" sz="6000" dirty="0" smtClean="0">
                <a:solidFill>
                  <a:prstClr val="white"/>
                </a:solidFill>
              </a:rPr>
              <a:t>Bachelor degrees in Performance, Jazz Studies, Composition, Music Management, Music Education, Music Therapy, and Music History.</a:t>
            </a:r>
          </a:p>
          <a:p>
            <a:pPr marL="571500" indent="-571500" defTabSz="4075572">
              <a:buFont typeface="Arial" panose="020B0604020202020204" pitchFamily="34" charset="0"/>
              <a:buChar char="•"/>
            </a:pPr>
            <a:r>
              <a:rPr lang="en-US" sz="6000" dirty="0" smtClean="0">
                <a:solidFill>
                  <a:prstClr val="white"/>
                </a:solidFill>
              </a:rPr>
              <a:t>Graduate programs in Music Education and Music Therapy.</a:t>
            </a:r>
          </a:p>
          <a:p>
            <a:pPr marL="571500" indent="-571500" defTabSz="4075572"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prstClr val="white"/>
                </a:solidFill>
              </a:rPr>
              <a:t>Faculty FTE: </a:t>
            </a:r>
            <a:r>
              <a:rPr lang="en-US" sz="6000" dirty="0" smtClean="0">
                <a:solidFill>
                  <a:prstClr val="white"/>
                </a:solidFill>
              </a:rPr>
              <a:t>564; </a:t>
            </a:r>
            <a:r>
              <a:rPr lang="en-US" sz="6000" dirty="0">
                <a:solidFill>
                  <a:prstClr val="white"/>
                </a:solidFill>
              </a:rPr>
              <a:t>Student FTE: </a:t>
            </a:r>
            <a:r>
              <a:rPr lang="en-US" sz="6000" dirty="0" smtClean="0">
                <a:solidFill>
                  <a:prstClr val="white"/>
                </a:solidFill>
              </a:rPr>
              <a:t>5,984</a:t>
            </a:r>
          </a:p>
          <a:p>
            <a:pPr marL="571500" indent="-571500" defTabSz="4075572">
              <a:buFont typeface="Arial" panose="020B0604020202020204" pitchFamily="34" charset="0"/>
              <a:buChar char="•"/>
            </a:pPr>
            <a:r>
              <a:rPr lang="en-US" sz="6000" dirty="0" smtClean="0">
                <a:solidFill>
                  <a:prstClr val="white"/>
                </a:solidFill>
              </a:rPr>
              <a:t>Music </a:t>
            </a:r>
            <a:r>
              <a:rPr lang="en-US" sz="6000" dirty="0">
                <a:solidFill>
                  <a:prstClr val="white"/>
                </a:solidFill>
              </a:rPr>
              <a:t>Faculty FTE: </a:t>
            </a:r>
            <a:r>
              <a:rPr lang="en-US" sz="6000" dirty="0" smtClean="0">
                <a:solidFill>
                  <a:prstClr val="white"/>
                </a:solidFill>
              </a:rPr>
              <a:t>38; </a:t>
            </a:r>
            <a:r>
              <a:rPr lang="en-US" sz="6000" dirty="0">
                <a:solidFill>
                  <a:prstClr val="white"/>
                </a:solidFill>
              </a:rPr>
              <a:t>Music Student </a:t>
            </a:r>
            <a:r>
              <a:rPr lang="en-US" sz="6000" dirty="0" smtClean="0">
                <a:solidFill>
                  <a:prstClr val="white"/>
                </a:solidFill>
              </a:rPr>
              <a:t>FTE: 220</a:t>
            </a:r>
          </a:p>
        </p:txBody>
      </p:sp>
      <p:sp>
        <p:nvSpPr>
          <p:cNvPr id="8" name="Rectangle 7"/>
          <p:cNvSpPr/>
          <p:nvPr/>
        </p:nvSpPr>
        <p:spPr>
          <a:xfrm>
            <a:off x="15849600" y="20421600"/>
            <a:ext cx="15240000" cy="6629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Cost per Use</a:t>
            </a:r>
          </a:p>
          <a:p>
            <a:pPr algn="ctr"/>
            <a:r>
              <a:rPr lang="en-US" dirty="0" smtClean="0"/>
              <a:t>Grove - </a:t>
            </a:r>
            <a:r>
              <a:rPr lang="en-US" dirty="0"/>
              <a:t>DU: $1.69 | UOP: $1.50</a:t>
            </a:r>
          </a:p>
          <a:p>
            <a:pPr algn="ctr"/>
            <a:r>
              <a:rPr lang="en-US" dirty="0" smtClean="0"/>
              <a:t>IIMP </a:t>
            </a:r>
            <a:r>
              <a:rPr lang="en-US" dirty="0"/>
              <a:t>- Cost/Use - DU: $0.26 | UOP: $</a:t>
            </a:r>
            <a:r>
              <a:rPr lang="en-US" dirty="0" smtClean="0"/>
              <a:t>0.03</a:t>
            </a:r>
          </a:p>
          <a:p>
            <a:pPr algn="ctr"/>
            <a:r>
              <a:rPr lang="en-US" dirty="0" smtClean="0"/>
              <a:t>RILM - DU: $0.56 | UOP: $0.02*/$0.74</a:t>
            </a:r>
          </a:p>
          <a:p>
            <a:pPr algn="ctr"/>
            <a:r>
              <a:rPr lang="en-US" sz="5400" dirty="0" smtClean="0"/>
              <a:t>*Usage from UOP’s discovery system.</a:t>
            </a:r>
          </a:p>
        </p:txBody>
      </p:sp>
      <p:sp>
        <p:nvSpPr>
          <p:cNvPr id="9" name="Rectangle 8"/>
          <p:cNvSpPr/>
          <p:nvPr/>
        </p:nvSpPr>
        <p:spPr>
          <a:xfrm>
            <a:off x="114300" y="27355800"/>
            <a:ext cx="15468600" cy="426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Text Databases:</a:t>
            </a:r>
          </a:p>
          <a:p>
            <a:pPr algn="ctr"/>
            <a:r>
              <a:rPr lang="en-US" dirty="0" smtClean="0"/>
              <a:t>Avg. Cost/Use - DU: $0.46 | UOP: $0.07</a:t>
            </a:r>
          </a:p>
          <a:p>
            <a:pPr algn="ctr"/>
            <a:r>
              <a:rPr lang="en-US" dirty="0" smtClean="0"/>
              <a:t>Savings – DU: 88.53%  | UOP: 98.16%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773400" y="27355800"/>
            <a:ext cx="15392400" cy="426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Naxos Music Online</a:t>
            </a:r>
          </a:p>
          <a:p>
            <a:pPr algn="ctr"/>
            <a:r>
              <a:rPr lang="en-US" dirty="0" smtClean="0"/>
              <a:t>Cost/Use - DU: $0.24 | UOP: $0.14</a:t>
            </a:r>
          </a:p>
          <a:p>
            <a:pPr algn="ctr"/>
            <a:r>
              <a:rPr lang="en-US" dirty="0" smtClean="0"/>
              <a:t>Savings – DU: 75.72% | UOP: 71.73%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1318200" y="20421600"/>
            <a:ext cx="17678400" cy="11201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Findings and Conclusions:</a:t>
            </a:r>
          </a:p>
          <a:p>
            <a:r>
              <a:rPr lang="en-US" dirty="0" smtClean="0"/>
              <a:t>We believe we are getting </a:t>
            </a:r>
            <a:r>
              <a:rPr lang="en-US" b="1" dirty="0"/>
              <a:t>good value </a:t>
            </a:r>
            <a:r>
              <a:rPr lang="en-US" dirty="0"/>
              <a:t>for our money based on the </a:t>
            </a:r>
            <a:r>
              <a:rPr lang="en-US" dirty="0" smtClean="0"/>
              <a:t>usage and saving statistics; </a:t>
            </a:r>
            <a:r>
              <a:rPr lang="en-US" dirty="0"/>
              <a:t>however, the </a:t>
            </a:r>
            <a:r>
              <a:rPr lang="en-US" dirty="0" smtClean="0"/>
              <a:t>usage statistics </a:t>
            </a:r>
            <a:r>
              <a:rPr lang="en-US" dirty="0"/>
              <a:t>and cost evaluation gives </a:t>
            </a:r>
            <a:r>
              <a:rPr lang="en-US" dirty="0" smtClean="0"/>
              <a:t>no information on whether or not the users’ information needs were satisfied.</a:t>
            </a:r>
          </a:p>
          <a:p>
            <a:endParaRPr lang="en-US" dirty="0" smtClean="0"/>
          </a:p>
          <a:p>
            <a:r>
              <a:rPr lang="en-US" dirty="0" smtClean="0"/>
              <a:t>This assessment would tell us more if we could assess all of our institution’s resources using these calculations.</a:t>
            </a:r>
          </a:p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20421600"/>
            <a:ext cx="15430500" cy="662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Cost Calculations</a:t>
            </a:r>
          </a:p>
          <a:p>
            <a:pPr algn="ctr"/>
            <a:r>
              <a:rPr lang="en-US" sz="6000" dirty="0" smtClean="0"/>
              <a:t>Cost per use: Cost of the database/ Number of searches</a:t>
            </a:r>
          </a:p>
          <a:p>
            <a:pPr algn="ctr"/>
            <a:r>
              <a:rPr lang="en-US" sz="6000" dirty="0" smtClean="0"/>
              <a:t>Value for text databases: Use X $19.95 </a:t>
            </a:r>
          </a:p>
          <a:p>
            <a:pPr algn="ctr"/>
            <a:r>
              <a:rPr lang="en-US" sz="6000" dirty="0" smtClean="0"/>
              <a:t>Value for streaming music: Use X $1.00 </a:t>
            </a:r>
          </a:p>
          <a:p>
            <a:pPr algn="ctr"/>
            <a:r>
              <a:rPr lang="en-US" sz="6000" dirty="0" smtClean="0"/>
              <a:t>Savings:</a:t>
            </a:r>
            <a:r>
              <a:rPr lang="en-US" sz="6000" b="1" dirty="0" smtClean="0"/>
              <a:t> </a:t>
            </a:r>
            <a:r>
              <a:rPr lang="en-US" sz="6000" dirty="0" smtClean="0"/>
              <a:t>Cost of Database / Value</a:t>
            </a:r>
          </a:p>
        </p:txBody>
      </p:sp>
    </p:spTree>
    <p:extLst>
      <p:ext uri="{BB962C8B-B14F-4D97-AF65-F5344CB8AC3E}">
        <p14:creationId xmlns:p14="http://schemas.microsoft.com/office/powerpoint/2010/main" val="3561400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392</Words>
  <Application>Microsoft Macintosh PowerPoint</Application>
  <PresentationFormat>Custom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Assessing the Value of Electronic Music Resources Through Data:  A Case Study at Two University Libraries</vt:lpstr>
    </vt:vector>
  </TitlesOfParts>
  <Company>Baruch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48” width, 36” height</dc:title>
  <dc:creator>Baruch College</dc:creator>
  <cp:lastModifiedBy>Veronica A. Wells</cp:lastModifiedBy>
  <cp:revision>31</cp:revision>
  <dcterms:created xsi:type="dcterms:W3CDTF">2014-02-14T05:34:47Z</dcterms:created>
  <dcterms:modified xsi:type="dcterms:W3CDTF">2015-08-27T23:49:20Z</dcterms:modified>
</cp:coreProperties>
</file>