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7.xml" ContentType="application/vnd.openxmlformats-officedocument.presentationml.slide+xml"/>
  <Override PartName="/ppt/slides/slide9.xml" ContentType="application/vnd.openxmlformats-officedocument.presentationml.slide+xml"/>
  <Override PartName="/ppt/slides/slide8.xml" ContentType="application/vnd.openxmlformats-officedocument.presentationml.slide+xml"/>
  <Override PartName="/ppt/slides/slide7.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15.xml" ContentType="application/vnd.openxmlformats-officedocument.presentationml.slide+xml"/>
  <Override PartName="/ppt/slides/slide14.xml" ContentType="application/vnd.openxmlformats-officedocument.presentationml.slide+xml"/>
  <Override PartName="/ppt/slides/slide30.xml" ContentType="application/vnd.openxmlformats-officedocument.presentationml.slide+xml"/>
  <Override PartName="/ppt/slides/slide16.xml" ContentType="application/vnd.openxmlformats-officedocument.presentationml.slide+xml"/>
  <Override PartName="/ppt/slides/slide21.xml" ContentType="application/vnd.openxmlformats-officedocument.presentationml.slide+xml"/>
  <Override PartName="/ppt/slides/slide20.xml" ContentType="application/vnd.openxmlformats-officedocument.presentationml.slide+xml"/>
  <Override PartName="/ppt/slides/slide19.xml" ContentType="application/vnd.openxmlformats-officedocument.presentationml.slide+xml"/>
  <Override PartName="/ppt/slides/slide18.xml" ContentType="application/vnd.openxmlformats-officedocument.presentationml.slide+xml"/>
  <Override PartName="/ppt/slides/slide23.xml" ContentType="application/vnd.openxmlformats-officedocument.presentationml.slide+xml"/>
  <Override PartName="/ppt/slides/slide22.xml" ContentType="application/vnd.openxmlformats-officedocument.presentationml.slide+xml"/>
  <Override PartName="/ppt/slides/slide25.xml" ContentType="application/vnd.openxmlformats-officedocument.presentationml.slide+xml"/>
  <Override PartName="/ppt/slides/slide24.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Masters/slideMaster1.xml" ContentType="application/vnd.openxmlformats-officedocument.presentationml.slideMaster+xml"/>
  <Override PartName="/ppt/slideLayouts/slideLayout1.xml" ContentType="application/vnd.openxmlformats-officedocument.presentationml.slideLayout+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2.xml" ContentType="application/vnd.openxmlformats-officedocument.presentationml.notesSlide+xml"/>
  <Override PartName="/ppt/notesSlides/notesSlide1.xml" ContentType="application/vnd.openxmlformats-officedocument.presentationml.notesSlide+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notesSlides/notesSlide12.xml" ContentType="application/vnd.openxmlformats-officedocument.presentationml.notesSlide+xml"/>
  <Override PartName="/ppt/notesSlides/notesSlide9.xml" ContentType="application/vnd.openxmlformats-officedocument.presentationml.notesSlide+xml"/>
  <Override PartName="/ppt/notesSlides/notesSlide14.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13.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18.xml" ContentType="application/vnd.openxmlformats-officedocument.presentationml.notesSlide+xml"/>
  <Override PartName="/ppt/notesSlides/notesSlide22.xml" ContentType="application/vnd.openxmlformats-officedocument.presentationml.notesSlide+xml"/>
  <Override PartName="/ppt/notesSlides/notesSlide17.xml" ContentType="application/vnd.openxmlformats-officedocument.presentationml.notesSlide+xml"/>
  <Override PartName="/ppt/notesSlides/notesSlide16.xml" ContentType="application/vnd.openxmlformats-officedocument.presentationml.notesSlide+xml"/>
  <Override PartName="/ppt/notesSlides/notesSlide15.xml" ContentType="application/vnd.openxmlformats-officedocument.presentationml.notesSlide+xml"/>
  <Override PartName="/ppt/theme/theme1.xml" ContentType="application/vnd.openxmlformats-officedocument.theme+xml"/>
  <Override PartName="/ppt/notesMasters/notesMaster1.xml" ContentType="application/vnd.openxmlformats-officedocument.presentationml.notesMaster+xml"/>
  <Override PartName="/ppt/theme/theme2.xml" ContentType="application/vnd.openxmlformats-officedocument.theme+xml"/>
  <Override PartName="/ppt/tableStyles.xml" ContentType="application/vnd.openxmlformats-officedocument.presentationml.tableStyles+xml"/>
  <Override PartName="/ppt/viewProps.xml" ContentType="application/vnd.openxmlformats-officedocument.presentationml.viewProps+xml"/>
  <Override PartName="/ppt/presProps.xml" ContentType="application/vnd.openxmlformats-officedocument.presentationml.presProps+xml"/>
  <Override PartName="/docProps/app.xml" ContentType="application/vnd.openxmlformats-officedocument.extended-properties+xml"/>
  <Override PartName="/docProps/core.xml" ContentType="application/vnd.openxmlformats-package.core-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32"/>
  </p:notesMasterIdLst>
  <p:sldIdLst>
    <p:sldId id="256" r:id="rId2"/>
    <p:sldId id="257" r:id="rId3"/>
    <p:sldId id="262" r:id="rId4"/>
    <p:sldId id="263" r:id="rId5"/>
    <p:sldId id="264" r:id="rId6"/>
    <p:sldId id="265" r:id="rId7"/>
    <p:sldId id="276" r:id="rId8"/>
    <p:sldId id="271" r:id="rId9"/>
    <p:sldId id="269" r:id="rId10"/>
    <p:sldId id="270" r:id="rId11"/>
    <p:sldId id="272" r:id="rId12"/>
    <p:sldId id="274" r:id="rId13"/>
    <p:sldId id="266" r:id="rId14"/>
    <p:sldId id="286" r:id="rId15"/>
    <p:sldId id="267" r:id="rId16"/>
    <p:sldId id="287" r:id="rId17"/>
    <p:sldId id="288" r:id="rId18"/>
    <p:sldId id="283" r:id="rId19"/>
    <p:sldId id="284" r:id="rId20"/>
    <p:sldId id="285" r:id="rId21"/>
    <p:sldId id="278" r:id="rId22"/>
    <p:sldId id="277" r:id="rId23"/>
    <p:sldId id="268" r:id="rId24"/>
    <p:sldId id="280" r:id="rId25"/>
    <p:sldId id="279" r:id="rId26"/>
    <p:sldId id="258" r:id="rId27"/>
    <p:sldId id="259" r:id="rId28"/>
    <p:sldId id="260" r:id="rId29"/>
    <p:sldId id="261" r:id="rId30"/>
    <p:sldId id="282" r:id="rId31"/>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5539" autoAdjust="0"/>
  </p:normalViewPr>
  <p:slideViewPr>
    <p:cSldViewPr snapToGrid="0" snapToObjects="1">
      <p:cViewPr varScale="1">
        <p:scale>
          <a:sx n="108" d="100"/>
          <a:sy n="108" d="100"/>
        </p:scale>
        <p:origin x="1704" y="108"/>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customXml" Target="../customXml/item3.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38" Type="http://schemas.openxmlformats.org/officeDocument/2006/relationships/customXml" Target="../customXml/item2.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37" Type="http://schemas.openxmlformats.org/officeDocument/2006/relationships/customXml" Target="../customXml/item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 Id="rId8" Type="http://schemas.openxmlformats.org/officeDocument/2006/relationships/slide" Target="slides/slide7.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8B4B286-80B7-0C4E-AE00-ADD68871FAD1}" type="datetimeFigureOut">
              <a:rPr lang="en-US" smtClean="0"/>
              <a:t>11/17/2020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ECB6D35-2833-6A4D-B43B-F0FDC3C936AB}" type="slidenum">
              <a:rPr lang="en-US" smtClean="0"/>
              <a:t>‹#›</a:t>
            </a:fld>
            <a:endParaRPr lang="en-US"/>
          </a:p>
        </p:txBody>
      </p:sp>
    </p:spTree>
    <p:extLst>
      <p:ext uri="{BB962C8B-B14F-4D97-AF65-F5344CB8AC3E}">
        <p14:creationId xmlns:p14="http://schemas.microsoft.com/office/powerpoint/2010/main" val="1531327183"/>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ECB6D35-2833-6A4D-B43B-F0FDC3C936AB}" type="slidenum">
              <a:rPr lang="en-US" smtClean="0"/>
              <a:t>1</a:t>
            </a:fld>
            <a:endParaRPr lang="en-US"/>
          </a:p>
        </p:txBody>
      </p:sp>
    </p:spTree>
    <p:extLst>
      <p:ext uri="{BB962C8B-B14F-4D97-AF65-F5344CB8AC3E}">
        <p14:creationId xmlns:p14="http://schemas.microsoft.com/office/powerpoint/2010/main" val="249538379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a:buChar char="•"/>
            </a:pPr>
            <a:r>
              <a:rPr lang="en-US" sz="1200" kern="1200" dirty="0" smtClean="0">
                <a:solidFill>
                  <a:schemeClr val="tx1"/>
                </a:solidFill>
                <a:effectLst/>
                <a:latin typeface="+mn-lt"/>
                <a:ea typeface="+mn-ea"/>
                <a:cs typeface="+mn-cs"/>
              </a:rPr>
              <a:t>Oral contraceptives were introduced almost 60 years ago. 100,000 women use them every day worldwide.</a:t>
            </a:r>
            <a:r>
              <a:rPr lang="en-US" sz="1200" kern="1200" baseline="30000" dirty="0" smtClean="0">
                <a:solidFill>
                  <a:schemeClr val="tx1"/>
                </a:solidFill>
                <a:effectLst/>
                <a:latin typeface="+mn-lt"/>
                <a:ea typeface="+mn-ea"/>
                <a:cs typeface="+mn-cs"/>
              </a:rPr>
              <a:t> </a:t>
            </a:r>
          </a:p>
          <a:p>
            <a:pPr marL="171450" indent="-171450">
              <a:buFont typeface="Arial"/>
              <a:buChar char="•"/>
            </a:pPr>
            <a:r>
              <a:rPr lang="en-US" sz="1200" kern="1200" dirty="0" smtClean="0">
                <a:solidFill>
                  <a:schemeClr val="tx1"/>
                </a:solidFill>
                <a:effectLst/>
                <a:latin typeface="+mn-lt"/>
                <a:ea typeface="+mn-ea"/>
                <a:cs typeface="+mn-cs"/>
              </a:rPr>
              <a:t>The incidence of ovarian cancer among women younger than age 65 has generally declined at a continuous rate since at least 1965, most likely due to increased use of oral contraceptives.</a:t>
            </a:r>
            <a:r>
              <a:rPr lang="en-US" dirty="0" smtClean="0">
                <a:effectLst/>
              </a:rPr>
              <a:t> </a:t>
            </a:r>
            <a:r>
              <a:rPr lang="en-US" sz="1200" kern="1200" dirty="0" smtClean="0">
                <a:solidFill>
                  <a:schemeClr val="tx1"/>
                </a:solidFill>
                <a:effectLst/>
                <a:latin typeface="+mn-lt"/>
                <a:ea typeface="+mn-ea"/>
                <a:cs typeface="+mn-cs"/>
              </a:rPr>
              <a:t>.</a:t>
            </a:r>
            <a:r>
              <a:rPr lang="en-US" sz="1200" kern="1200" baseline="30000" dirty="0" smtClean="0">
                <a:solidFill>
                  <a:schemeClr val="tx1"/>
                </a:solidFill>
                <a:effectLst/>
                <a:latin typeface="+mn-lt"/>
                <a:ea typeface="+mn-ea"/>
                <a:cs typeface="+mn-cs"/>
              </a:rPr>
              <a:t> </a:t>
            </a:r>
          </a:p>
          <a:p>
            <a:pPr marL="171450" indent="-171450">
              <a:buFont typeface="Arial"/>
              <a:buChar char="•"/>
            </a:pPr>
            <a:r>
              <a:rPr lang="en-US" sz="1200" kern="1200" dirty="0" smtClean="0">
                <a:solidFill>
                  <a:schemeClr val="tx1"/>
                </a:solidFill>
                <a:effectLst/>
                <a:latin typeface="+mn-lt"/>
                <a:ea typeface="+mn-ea"/>
                <a:cs typeface="+mn-cs"/>
              </a:rPr>
              <a:t>Previous research discovered that not only did the use of oral contraceptives reduce the risk of ovarian cancer, but this protective effect also continued after the oral contraceptive use ceased. </a:t>
            </a:r>
          </a:p>
          <a:p>
            <a:pPr marL="171450" indent="-171450">
              <a:buFont typeface="Arial"/>
              <a:buChar char="•"/>
            </a:pPr>
            <a:r>
              <a:rPr lang="en-US" sz="1200" kern="1200" dirty="0" smtClean="0">
                <a:solidFill>
                  <a:schemeClr val="tx1"/>
                </a:solidFill>
                <a:effectLst/>
                <a:latin typeface="+mn-lt"/>
                <a:ea typeface="+mn-ea"/>
                <a:cs typeface="+mn-cs"/>
              </a:rPr>
              <a:t>Among women who used oral contraceptives for a total of 5 to 9 years, the risk was reduced by about 35%, with the protective effect persisting with diminishing strength for at least 30 years after discontinuation.</a:t>
            </a:r>
            <a:endParaRPr lang="en-US" dirty="0">
              <a:effectLst/>
            </a:endParaRPr>
          </a:p>
        </p:txBody>
      </p:sp>
      <p:sp>
        <p:nvSpPr>
          <p:cNvPr id="4" name="Slide Number Placeholder 3"/>
          <p:cNvSpPr>
            <a:spLocks noGrp="1"/>
          </p:cNvSpPr>
          <p:nvPr>
            <p:ph type="sldNum" sz="quarter" idx="10"/>
          </p:nvPr>
        </p:nvSpPr>
        <p:spPr/>
        <p:txBody>
          <a:bodyPr/>
          <a:lstStyle/>
          <a:p>
            <a:fld id="{9ECB6D35-2833-6A4D-B43B-F0FDC3C936AB}" type="slidenum">
              <a:rPr lang="en-US" smtClean="0"/>
              <a:t>11</a:t>
            </a:fld>
            <a:endParaRPr lang="en-US"/>
          </a:p>
        </p:txBody>
      </p:sp>
    </p:spTree>
    <p:extLst>
      <p:ext uri="{BB962C8B-B14F-4D97-AF65-F5344CB8AC3E}">
        <p14:creationId xmlns:p14="http://schemas.microsoft.com/office/powerpoint/2010/main" val="23955325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a:buChar char="•"/>
            </a:pPr>
            <a:r>
              <a:rPr lang="en-US" sz="1200" kern="1200" dirty="0" smtClean="0">
                <a:solidFill>
                  <a:schemeClr val="tx1"/>
                </a:solidFill>
                <a:effectLst/>
                <a:latin typeface="+mn-lt"/>
                <a:ea typeface="+mn-ea"/>
                <a:cs typeface="+mn-cs"/>
              </a:rPr>
              <a:t>COC’ s provide both contraceptive and non-contraceptive benefits. Since many patients use COC’s for either purpose,</a:t>
            </a:r>
            <a:r>
              <a:rPr lang="en-US" sz="120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the possible additional benefits of ovarian cancer protection are worth exploring.  </a:t>
            </a:r>
          </a:p>
          <a:p>
            <a:pPr marL="171450" indent="-171450">
              <a:buFont typeface="Arial"/>
              <a:buChar char="•"/>
            </a:pPr>
            <a:endParaRPr lang="en-US" sz="1200" kern="1200" dirty="0" smtClean="0">
              <a:solidFill>
                <a:schemeClr val="tx1"/>
              </a:solidFill>
              <a:effectLst/>
              <a:latin typeface="+mn-lt"/>
              <a:ea typeface="+mn-ea"/>
              <a:cs typeface="+mn-cs"/>
            </a:endParaRPr>
          </a:p>
          <a:p>
            <a:pPr marL="171450" indent="-171450">
              <a:buFont typeface="Arial"/>
              <a:buChar char="•"/>
            </a:pPr>
            <a:r>
              <a:rPr lang="en-US" sz="1200" kern="1200" dirty="0" smtClean="0">
                <a:solidFill>
                  <a:schemeClr val="tx1"/>
                </a:solidFill>
                <a:effectLst/>
                <a:latin typeface="+mn-lt"/>
                <a:ea typeface="+mn-ea"/>
                <a:cs typeface="+mn-cs"/>
              </a:rPr>
              <a:t>General features of COCs would need to be considered, if they are used for ovarian cancer prevention. </a:t>
            </a:r>
            <a:r>
              <a:rPr lang="en-US" dirty="0" smtClean="0">
                <a:effectLst/>
              </a:rPr>
              <a:t> </a:t>
            </a:r>
            <a:r>
              <a:rPr lang="en-US" sz="1200" kern="1200" dirty="0" smtClean="0">
                <a:solidFill>
                  <a:schemeClr val="tx1"/>
                </a:solidFill>
                <a:effectLst/>
                <a:latin typeface="+mn-lt"/>
                <a:ea typeface="+mn-ea"/>
                <a:cs typeface="+mn-cs"/>
              </a:rPr>
              <a:t> </a:t>
            </a:r>
            <a:endParaRPr lang="en-US" dirty="0" smtClean="0"/>
          </a:p>
          <a:p>
            <a:pPr marL="171450" indent="-171450">
              <a:buFont typeface="Arial"/>
              <a:buChar char="•"/>
            </a:pPr>
            <a:endParaRPr lang="en-US" dirty="0" smtClean="0"/>
          </a:p>
          <a:p>
            <a:pPr marL="171450" indent="-171450">
              <a:buFont typeface="Arial"/>
              <a:buChar char="•"/>
            </a:pPr>
            <a:r>
              <a:rPr lang="en-US" sz="1200" kern="1200" dirty="0" smtClean="0">
                <a:solidFill>
                  <a:schemeClr val="tx1"/>
                </a:solidFill>
                <a:effectLst/>
                <a:latin typeface="+mn-lt"/>
                <a:ea typeface="+mn-ea"/>
                <a:cs typeface="+mn-cs"/>
              </a:rPr>
              <a:t>Within the past decade, the decrease in both estrogen and progestin content of newer formulations has resulted in a decrease in side affects and cardiovascular complications. 	</a:t>
            </a:r>
            <a:r>
              <a:rPr lang="en-US" dirty="0" smtClean="0">
                <a:effectLst/>
              </a:rPr>
              <a:t> </a:t>
            </a:r>
            <a:endParaRPr lang="en-US" dirty="0"/>
          </a:p>
        </p:txBody>
      </p:sp>
      <p:sp>
        <p:nvSpPr>
          <p:cNvPr id="4" name="Slide Number Placeholder 3"/>
          <p:cNvSpPr>
            <a:spLocks noGrp="1"/>
          </p:cNvSpPr>
          <p:nvPr>
            <p:ph type="sldNum" sz="quarter" idx="10"/>
          </p:nvPr>
        </p:nvSpPr>
        <p:spPr/>
        <p:txBody>
          <a:bodyPr/>
          <a:lstStyle/>
          <a:p>
            <a:fld id="{9ECB6D35-2833-6A4D-B43B-F0FDC3C936AB}" type="slidenum">
              <a:rPr lang="en-US" smtClean="0"/>
              <a:t>12</a:t>
            </a:fld>
            <a:endParaRPr lang="en-US"/>
          </a:p>
        </p:txBody>
      </p:sp>
    </p:spTree>
    <p:extLst>
      <p:ext uri="{BB962C8B-B14F-4D97-AF65-F5344CB8AC3E}">
        <p14:creationId xmlns:p14="http://schemas.microsoft.com/office/powerpoint/2010/main" val="201694731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What is a good question</a:t>
            </a:r>
            <a:r>
              <a:rPr lang="en-US" b="1" baseline="0" dirty="0" smtClean="0"/>
              <a:t> to ask? Could the answer to that question help solve this problem?</a:t>
            </a:r>
          </a:p>
          <a:p>
            <a:endParaRPr lang="en-US" b="1" baseline="0" dirty="0" smtClean="0"/>
          </a:p>
          <a:p>
            <a:r>
              <a:rPr lang="en-US" b="1" baseline="0" dirty="0" smtClean="0"/>
              <a:t>THE ANSWER TO THE QUESTION </a:t>
            </a:r>
            <a:r>
              <a:rPr lang="en-US" b="1" baseline="0" dirty="0" smtClean="0">
                <a:sym typeface="Wingdings"/>
              </a:rPr>
              <a:t> BC AND OVARIAN CANCER PRODUCTION. </a:t>
            </a:r>
          </a:p>
          <a:p>
            <a:r>
              <a:rPr lang="en-US" b="1" baseline="0" dirty="0" smtClean="0">
                <a:sym typeface="Wingdings"/>
              </a:rPr>
              <a:t>LETST TAKE A LOOK AT THE STUDIES THAT PROVE THIS</a:t>
            </a:r>
            <a:endParaRPr lang="en-US" b="1" dirty="0" smtClean="0"/>
          </a:p>
          <a:p>
            <a:endParaRPr lang="en-US" dirty="0"/>
          </a:p>
        </p:txBody>
      </p:sp>
      <p:sp>
        <p:nvSpPr>
          <p:cNvPr id="4" name="Slide Number Placeholder 3"/>
          <p:cNvSpPr>
            <a:spLocks noGrp="1"/>
          </p:cNvSpPr>
          <p:nvPr>
            <p:ph type="sldNum" sz="quarter" idx="10"/>
          </p:nvPr>
        </p:nvSpPr>
        <p:spPr/>
        <p:txBody>
          <a:bodyPr/>
          <a:lstStyle/>
          <a:p>
            <a:fld id="{9ECB6D35-2833-6A4D-B43B-F0FDC3C936AB}" type="slidenum">
              <a:rPr lang="en-US" smtClean="0"/>
              <a:t>13</a:t>
            </a:fld>
            <a:endParaRPr lang="en-US"/>
          </a:p>
        </p:txBody>
      </p:sp>
    </p:spTree>
    <p:extLst>
      <p:ext uri="{BB962C8B-B14F-4D97-AF65-F5344CB8AC3E}">
        <p14:creationId xmlns:p14="http://schemas.microsoft.com/office/powerpoint/2010/main" val="101560103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ECB6D35-2833-6A4D-B43B-F0FDC3C936AB}" type="slidenum">
              <a:rPr lang="en-US" smtClean="0"/>
              <a:t>14</a:t>
            </a:fld>
            <a:endParaRPr lang="en-US"/>
          </a:p>
        </p:txBody>
      </p:sp>
    </p:spTree>
    <p:extLst>
      <p:ext uri="{BB962C8B-B14F-4D97-AF65-F5344CB8AC3E}">
        <p14:creationId xmlns:p14="http://schemas.microsoft.com/office/powerpoint/2010/main" val="110850313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a:buChar char="•"/>
            </a:pPr>
            <a:r>
              <a:rPr lang="en-US" b="0" dirty="0" smtClean="0"/>
              <a:t>A</a:t>
            </a:r>
            <a:r>
              <a:rPr lang="en-US" b="0" baseline="0" dirty="0" smtClean="0"/>
              <a:t> collaborative meta-analysis of 45 studies from 21 different countries. 23,257 cases and controls.</a:t>
            </a:r>
          </a:p>
          <a:p>
            <a:pPr marL="171450" indent="-171450">
              <a:buFont typeface="Arial"/>
              <a:buChar char="•"/>
            </a:pPr>
            <a:r>
              <a:rPr lang="en-US" b="0" u="sng" dirty="0" smtClean="0"/>
              <a:t>Purpose: </a:t>
            </a:r>
            <a:r>
              <a:rPr lang="en-US" sz="1200" kern="1200" dirty="0" smtClean="0">
                <a:solidFill>
                  <a:schemeClr val="tx1"/>
                </a:solidFill>
                <a:effectLst/>
                <a:latin typeface="+mn-lt"/>
                <a:ea typeface="+mn-ea"/>
                <a:cs typeface="+mn-cs"/>
              </a:rPr>
              <a:t>assessed how long the protection from ovarian cancer lasted after oral contraceptive was stopped</a:t>
            </a:r>
            <a:r>
              <a:rPr lang="en-US" dirty="0" smtClean="0">
                <a:effectLst/>
              </a:rPr>
              <a:t> ; Also </a:t>
            </a:r>
            <a:r>
              <a:rPr lang="en-US" sz="1200" kern="1200" dirty="0" smtClean="0">
                <a:solidFill>
                  <a:schemeClr val="tx1"/>
                </a:solidFill>
                <a:effectLst/>
                <a:latin typeface="+mn-lt"/>
                <a:ea typeface="+mn-ea"/>
                <a:cs typeface="+mn-cs"/>
              </a:rPr>
              <a:t>sought to reinforce the fact that the risk of ovarian cancer decreased with longer durations of use. </a:t>
            </a:r>
          </a:p>
          <a:p>
            <a:pPr marL="171450" indent="-171450">
              <a:buFont typeface="Arial"/>
              <a:buChar char="•"/>
            </a:pPr>
            <a:r>
              <a:rPr lang="en-US" sz="1200" u="sng" kern="1200" dirty="0" smtClean="0">
                <a:solidFill>
                  <a:schemeClr val="tx1"/>
                </a:solidFill>
                <a:effectLst/>
                <a:latin typeface="+mn-lt"/>
                <a:ea typeface="+mn-ea"/>
                <a:cs typeface="+mn-cs"/>
              </a:rPr>
              <a:t>Findings: </a:t>
            </a:r>
            <a:r>
              <a:rPr lang="en-US" sz="1200" kern="1200" dirty="0" smtClean="0">
                <a:solidFill>
                  <a:schemeClr val="tx1"/>
                </a:solidFill>
                <a:effectLst/>
                <a:latin typeface="+mn-lt"/>
                <a:ea typeface="+mn-ea"/>
                <a:cs typeface="+mn-cs"/>
              </a:rPr>
              <a:t>the longer the duration of use, the greater the reduction in ovarian cancer risk. For every 5 years of use an overall 20% risk reduction was achieved. The risk reduction persisted for greater than 30 years</a:t>
            </a:r>
            <a:r>
              <a:rPr lang="en-US" sz="1200" b="1" strike="sngStrike" kern="1200" dirty="0" smtClean="0">
                <a:solidFill>
                  <a:schemeClr val="tx1"/>
                </a:solidFill>
                <a:effectLst/>
                <a:latin typeface="+mn-lt"/>
                <a:ea typeface="+mn-ea"/>
                <a:cs typeface="+mn-cs"/>
              </a:rPr>
              <a:t>,</a:t>
            </a:r>
            <a:r>
              <a:rPr lang="en-US" sz="1200" kern="1200" dirty="0" smtClean="0">
                <a:solidFill>
                  <a:schemeClr val="tx1"/>
                </a:solidFill>
                <a:effectLst/>
                <a:latin typeface="+mn-lt"/>
                <a:ea typeface="+mn-ea"/>
                <a:cs typeface="+mn-cs"/>
              </a:rPr>
              <a:t> but attenuated over time (29% risk reduction for less than 10 years cessation, 19% risk reduction for use ceased 10-19 years, and 15% risk reduction for use ceased 20-29 years).</a:t>
            </a:r>
            <a:r>
              <a:rPr lang="en-US" dirty="0" smtClean="0">
                <a:effectLst/>
              </a:rPr>
              <a:t> Timing in relation to parity </a:t>
            </a:r>
            <a:r>
              <a:rPr lang="en-US" dirty="0" err="1" smtClean="0">
                <a:effectLst/>
              </a:rPr>
              <a:t>didn</a:t>
            </a:r>
            <a:r>
              <a:rPr lang="mr-IN" dirty="0" smtClean="0">
                <a:effectLst/>
              </a:rPr>
              <a:t>’</a:t>
            </a:r>
            <a:r>
              <a:rPr lang="en-US" dirty="0" smtClean="0">
                <a:effectLst/>
              </a:rPr>
              <a:t>t have an affect once timing of use and timing since last use were taken</a:t>
            </a:r>
            <a:r>
              <a:rPr lang="en-US" baseline="0" dirty="0" smtClean="0">
                <a:effectLst/>
              </a:rPr>
              <a:t> into account.</a:t>
            </a:r>
            <a:endParaRPr lang="en-US" dirty="0" smtClean="0">
              <a:effectLst/>
            </a:endParaRPr>
          </a:p>
          <a:p>
            <a:pPr marL="171450" indent="-171450">
              <a:buFont typeface="Arial"/>
              <a:buChar char="•"/>
            </a:pPr>
            <a:r>
              <a:rPr lang="en-US" b="0" u="sng" dirty="0" smtClean="0"/>
              <a:t>Weaknesses: </a:t>
            </a:r>
            <a:r>
              <a:rPr lang="en-US" b="0" dirty="0" smtClean="0"/>
              <a:t>info from continuing prospective studies may not be up to date.</a:t>
            </a:r>
            <a:r>
              <a:rPr lang="en-US" b="0" baseline="0" dirty="0" smtClean="0"/>
              <a:t> Also, the decline in OC risk with increasing duration of use does not vary by ethnicity, education, age at </a:t>
            </a:r>
            <a:r>
              <a:rPr lang="en-US" b="0" baseline="0" dirty="0" err="1" smtClean="0"/>
              <a:t>mnarche</a:t>
            </a:r>
            <a:r>
              <a:rPr lang="en-US" b="0" baseline="0" dirty="0" smtClean="0"/>
              <a:t>, parity, </a:t>
            </a:r>
            <a:r>
              <a:rPr lang="en-US" b="0" baseline="0" dirty="0" err="1" smtClean="0"/>
              <a:t>FHx</a:t>
            </a:r>
            <a:r>
              <a:rPr lang="en-US" b="0" baseline="0" dirty="0" smtClean="0"/>
              <a:t> of BC, use of HRT, BMI, ETOH or TOB consumption.</a:t>
            </a:r>
            <a:endParaRPr lang="en-US" b="1" dirty="0" smtClean="0"/>
          </a:p>
          <a:p>
            <a:r>
              <a:rPr lang="en-US" dirty="0" smtClean="0"/>
              <a:t>* Reductions</a:t>
            </a:r>
            <a:r>
              <a:rPr lang="en-US" baseline="0" dirty="0" smtClean="0"/>
              <a:t> in estrogen content of OCs have occurred over the past 50 years. Ovarian cancers in the study were dx 20 years after use stopped. Calendar year was used to predict dose, since dose may be unreliably reported by the subject. Despite this, there was not an apparent variation between risk and preparations used over the decades.</a:t>
            </a:r>
            <a:endParaRPr lang="en-US" dirty="0"/>
          </a:p>
        </p:txBody>
      </p:sp>
      <p:sp>
        <p:nvSpPr>
          <p:cNvPr id="4" name="Slide Number Placeholder 3"/>
          <p:cNvSpPr>
            <a:spLocks noGrp="1"/>
          </p:cNvSpPr>
          <p:nvPr>
            <p:ph type="sldNum" sz="quarter" idx="10"/>
          </p:nvPr>
        </p:nvSpPr>
        <p:spPr/>
        <p:txBody>
          <a:bodyPr/>
          <a:lstStyle/>
          <a:p>
            <a:fld id="{9ECB6D35-2833-6A4D-B43B-F0FDC3C936AB}" type="slidenum">
              <a:rPr lang="en-US" smtClean="0"/>
              <a:t>15</a:t>
            </a:fld>
            <a:endParaRPr lang="en-US"/>
          </a:p>
        </p:txBody>
      </p:sp>
    </p:spTree>
    <p:extLst>
      <p:ext uri="{BB962C8B-B14F-4D97-AF65-F5344CB8AC3E}">
        <p14:creationId xmlns:p14="http://schemas.microsoft.com/office/powerpoint/2010/main" val="116263444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graph shows the relative risk of ovarian cancer by duration</a:t>
            </a:r>
            <a:r>
              <a:rPr lang="en-US" baseline="0" dirty="0" smtClean="0"/>
              <a:t> of use and time since last use of COC.</a:t>
            </a:r>
          </a:p>
          <a:p>
            <a:r>
              <a:rPr lang="en-US" baseline="0" dirty="0" smtClean="0"/>
              <a:t>	Longer duration of use = decreased risk</a:t>
            </a:r>
          </a:p>
          <a:p>
            <a:r>
              <a:rPr lang="en-US" baseline="0" dirty="0" smtClean="0"/>
              <a:t>	Greater time since last use = waning protective effect.</a:t>
            </a:r>
            <a:endParaRPr lang="en-US" dirty="0"/>
          </a:p>
        </p:txBody>
      </p:sp>
      <p:sp>
        <p:nvSpPr>
          <p:cNvPr id="4" name="Slide Number Placeholder 3"/>
          <p:cNvSpPr>
            <a:spLocks noGrp="1"/>
          </p:cNvSpPr>
          <p:nvPr>
            <p:ph type="sldNum" sz="quarter" idx="10"/>
          </p:nvPr>
        </p:nvSpPr>
        <p:spPr/>
        <p:txBody>
          <a:bodyPr/>
          <a:lstStyle/>
          <a:p>
            <a:fld id="{9ECB6D35-2833-6A4D-B43B-F0FDC3C936AB}" type="slidenum">
              <a:rPr lang="en-US" smtClean="0"/>
              <a:t>16</a:t>
            </a:fld>
            <a:endParaRPr lang="en-US"/>
          </a:p>
        </p:txBody>
      </p:sp>
    </p:spTree>
    <p:extLst>
      <p:ext uri="{BB962C8B-B14F-4D97-AF65-F5344CB8AC3E}">
        <p14:creationId xmlns:p14="http://schemas.microsoft.com/office/powerpoint/2010/main" val="359690532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figure shows the percent risk reduction among users</a:t>
            </a:r>
            <a:r>
              <a:rPr lang="en-US" baseline="0" dirty="0" smtClean="0"/>
              <a:t> with mucinous being the least affected by </a:t>
            </a:r>
            <a:r>
              <a:rPr lang="en-US" baseline="0" dirty="0" err="1" smtClean="0"/>
              <a:t>Ocs</a:t>
            </a:r>
            <a:r>
              <a:rPr lang="en-US" baseline="0" dirty="0" smtClean="0"/>
              <a:t>.</a:t>
            </a:r>
            <a:endParaRPr lang="en-US"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Stratified by study, age, parity, hysterectomy</a:t>
            </a:r>
          </a:p>
          <a:p>
            <a:r>
              <a:rPr lang="en-US" dirty="0" smtClean="0"/>
              <a:t>Dotted line = overall result for all women with recorded histology</a:t>
            </a:r>
          </a:p>
          <a:p>
            <a:r>
              <a:rPr lang="en-US" dirty="0" smtClean="0"/>
              <a:t>Open squares= tumor subcategories</a:t>
            </a:r>
          </a:p>
        </p:txBody>
      </p:sp>
      <p:sp>
        <p:nvSpPr>
          <p:cNvPr id="4" name="Slide Number Placeholder 3"/>
          <p:cNvSpPr>
            <a:spLocks noGrp="1"/>
          </p:cNvSpPr>
          <p:nvPr>
            <p:ph type="sldNum" sz="quarter" idx="10"/>
          </p:nvPr>
        </p:nvSpPr>
        <p:spPr/>
        <p:txBody>
          <a:bodyPr/>
          <a:lstStyle/>
          <a:p>
            <a:fld id="{9ECB6D35-2833-6A4D-B43B-F0FDC3C936AB}" type="slidenum">
              <a:rPr lang="en-US" smtClean="0"/>
              <a:t>17</a:t>
            </a:fld>
            <a:endParaRPr lang="en-US"/>
          </a:p>
        </p:txBody>
      </p:sp>
    </p:spTree>
    <p:extLst>
      <p:ext uri="{BB962C8B-B14F-4D97-AF65-F5344CB8AC3E}">
        <p14:creationId xmlns:p14="http://schemas.microsoft.com/office/powerpoint/2010/main" val="258296924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a:buChar char="•"/>
            </a:pPr>
            <a:r>
              <a:rPr lang="en-US" dirty="0" smtClean="0"/>
              <a:t>A Canadian</a:t>
            </a:r>
            <a:r>
              <a:rPr lang="en-US" baseline="0" dirty="0" smtClean="0"/>
              <a:t> </a:t>
            </a:r>
            <a:r>
              <a:rPr lang="en-US" dirty="0" smtClean="0"/>
              <a:t>Case control study</a:t>
            </a:r>
          </a:p>
          <a:p>
            <a:pPr marL="171450" indent="-171450">
              <a:buFont typeface="Arial"/>
              <a:buChar char="•"/>
            </a:pPr>
            <a:endParaRPr lang="en-US" dirty="0" smtClean="0"/>
          </a:p>
          <a:p>
            <a:pPr marL="171450" indent="-171450">
              <a:buFont typeface="Arial"/>
              <a:buChar char="•"/>
            </a:pPr>
            <a:r>
              <a:rPr lang="en-US" sz="1200" u="sng" kern="1200" dirty="0" smtClean="0">
                <a:solidFill>
                  <a:schemeClr val="tx1"/>
                </a:solidFill>
                <a:effectLst/>
                <a:latin typeface="+mn-lt"/>
                <a:ea typeface="+mn-ea"/>
                <a:cs typeface="+mn-cs"/>
              </a:rPr>
              <a:t>Purpose: </a:t>
            </a:r>
            <a:r>
              <a:rPr lang="en-US" sz="1200" kern="1200" dirty="0" smtClean="0">
                <a:solidFill>
                  <a:schemeClr val="tx1"/>
                </a:solidFill>
                <a:effectLst/>
                <a:latin typeface="+mn-lt"/>
                <a:ea typeface="+mn-ea"/>
                <a:cs typeface="+mn-cs"/>
              </a:rPr>
              <a:t>Taking investigation on risk reduction a step further, the Cook et al study examined the risk of oral contraceptive use before the FFTP (first full term pregnancy). </a:t>
            </a:r>
          </a:p>
          <a:p>
            <a:pPr marL="171450" indent="-171450">
              <a:buFont typeface="Arial"/>
              <a:buChar char="•"/>
            </a:pPr>
            <a:r>
              <a:rPr lang="en-US" sz="1200" kern="1200" dirty="0" smtClean="0">
                <a:solidFill>
                  <a:schemeClr val="tx1"/>
                </a:solidFill>
                <a:effectLst/>
                <a:latin typeface="+mn-lt"/>
                <a:ea typeface="+mn-ea"/>
                <a:cs typeface="+mn-cs"/>
              </a:rPr>
              <a:t>This was the first study to explore oral contraceptive use exclusively before and after the first full-term pregnancy and to evaluate the timing of COC use with pregnancy. </a:t>
            </a:r>
          </a:p>
          <a:p>
            <a:pPr marL="171450" marR="0" indent="-171450" algn="l" defTabSz="457200" rtl="0" eaLnBrk="1" fontAlgn="auto" latinLnBrk="0" hangingPunct="1">
              <a:lnSpc>
                <a:spcPct val="100000"/>
              </a:lnSpc>
              <a:spcBef>
                <a:spcPts val="0"/>
              </a:spcBef>
              <a:spcAft>
                <a:spcPts val="0"/>
              </a:spcAft>
              <a:buClrTx/>
              <a:buSzTx/>
              <a:buFont typeface="Arial"/>
              <a:buChar char="•"/>
              <a:tabLst/>
              <a:defRPr/>
            </a:pPr>
            <a:r>
              <a:rPr lang="en-US" sz="1200" u="sng" kern="1200" dirty="0" smtClean="0">
                <a:solidFill>
                  <a:schemeClr val="tx1"/>
                </a:solidFill>
                <a:effectLst/>
                <a:latin typeface="+mn-lt"/>
                <a:ea typeface="+mn-ea"/>
                <a:cs typeface="+mn-cs"/>
              </a:rPr>
              <a:t>Findings:</a:t>
            </a:r>
            <a:r>
              <a:rPr lang="en-US" sz="1200" u="sng"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Contrary</a:t>
            </a:r>
            <a:r>
              <a:rPr lang="en-US" sz="120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to </a:t>
            </a:r>
            <a:r>
              <a:rPr lang="en-US" sz="1200" kern="1200" dirty="0" err="1" smtClean="0">
                <a:solidFill>
                  <a:schemeClr val="tx1"/>
                </a:solidFill>
                <a:effectLst/>
                <a:latin typeface="+mn-lt"/>
                <a:ea typeface="+mn-ea"/>
                <a:cs typeface="+mn-cs"/>
              </a:rPr>
              <a:t>Beral</a:t>
            </a:r>
            <a:r>
              <a:rPr lang="en-US" sz="1200" kern="1200" dirty="0" smtClean="0">
                <a:solidFill>
                  <a:schemeClr val="tx1"/>
                </a:solidFill>
                <a:effectLst/>
                <a:latin typeface="+mn-lt"/>
                <a:ea typeface="+mn-ea"/>
                <a:cs typeface="+mn-cs"/>
              </a:rPr>
              <a:t> et al, the results revealed that COC use before the first full-term pregnancy was associated with a 40% risk reduction, even with short-term use. Use after the 1</a:t>
            </a:r>
            <a:r>
              <a:rPr lang="en-US" sz="1200" kern="1200" baseline="30000" dirty="0" smtClean="0">
                <a:solidFill>
                  <a:schemeClr val="tx1"/>
                </a:solidFill>
                <a:effectLst/>
                <a:latin typeface="+mn-lt"/>
                <a:ea typeface="+mn-ea"/>
                <a:cs typeface="+mn-cs"/>
              </a:rPr>
              <a:t>st</a:t>
            </a:r>
            <a:r>
              <a:rPr lang="en-US" sz="1200" kern="1200" dirty="0" smtClean="0">
                <a:solidFill>
                  <a:schemeClr val="tx1"/>
                </a:solidFill>
                <a:effectLst/>
                <a:latin typeface="+mn-lt"/>
                <a:ea typeface="+mn-ea"/>
                <a:cs typeface="+mn-cs"/>
              </a:rPr>
              <a:t> birth was associated with a</a:t>
            </a:r>
            <a:r>
              <a:rPr lang="en-US" sz="1200" kern="1200" baseline="0" dirty="0" smtClean="0">
                <a:solidFill>
                  <a:schemeClr val="tx1"/>
                </a:solidFill>
                <a:effectLst/>
                <a:latin typeface="+mn-lt"/>
                <a:ea typeface="+mn-ea"/>
                <a:cs typeface="+mn-cs"/>
              </a:rPr>
              <a:t> smaller reduction in risk w/o correlation to duration of use. </a:t>
            </a:r>
            <a:r>
              <a:rPr lang="en-US" sz="1200" kern="1200" dirty="0" smtClean="0">
                <a:solidFill>
                  <a:schemeClr val="tx1"/>
                </a:solidFill>
                <a:effectLst/>
                <a:latin typeface="+mn-lt"/>
                <a:ea typeface="+mn-ea"/>
                <a:cs typeface="+mn-cs"/>
              </a:rPr>
              <a:t>Consistent with other literature, COC use was associated with a risk reduction. Among COC users, the risk was strongly related to longer durations of use overall, shorter interval since last use, and younger ages at first use. </a:t>
            </a:r>
            <a:endParaRPr lang="en-US" dirty="0" smtClean="0">
              <a:effectLst/>
            </a:endParaRPr>
          </a:p>
          <a:p>
            <a:pPr marL="171450" indent="-171450">
              <a:buFont typeface="Arial"/>
              <a:buChar char="•"/>
            </a:pPr>
            <a:endParaRPr lang="en-US" sz="1200" u="sng" kern="1200" dirty="0" smtClean="0">
              <a:solidFill>
                <a:schemeClr val="tx1"/>
              </a:solidFill>
              <a:effectLst/>
              <a:latin typeface="+mn-lt"/>
              <a:ea typeface="+mn-ea"/>
              <a:cs typeface="+mn-cs"/>
            </a:endParaRPr>
          </a:p>
          <a:p>
            <a:pPr marL="171450" indent="-171450">
              <a:buFont typeface="Arial"/>
              <a:buChar char="•"/>
            </a:pPr>
            <a:endParaRPr lang="en-US" dirty="0"/>
          </a:p>
        </p:txBody>
      </p:sp>
      <p:sp>
        <p:nvSpPr>
          <p:cNvPr id="4" name="Slide Number Placeholder 3"/>
          <p:cNvSpPr>
            <a:spLocks noGrp="1"/>
          </p:cNvSpPr>
          <p:nvPr>
            <p:ph type="sldNum" sz="quarter" idx="10"/>
          </p:nvPr>
        </p:nvSpPr>
        <p:spPr/>
        <p:txBody>
          <a:bodyPr/>
          <a:lstStyle/>
          <a:p>
            <a:fld id="{9ECB6D35-2833-6A4D-B43B-F0FDC3C936AB}" type="slidenum">
              <a:rPr lang="en-US" smtClean="0"/>
              <a:t>18</a:t>
            </a:fld>
            <a:endParaRPr lang="en-US"/>
          </a:p>
        </p:txBody>
      </p:sp>
    </p:spTree>
    <p:extLst>
      <p:ext uri="{BB962C8B-B14F-4D97-AF65-F5344CB8AC3E}">
        <p14:creationId xmlns:p14="http://schemas.microsoft.com/office/powerpoint/2010/main" val="368572389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a:buChar char="•"/>
            </a:pPr>
            <a:r>
              <a:rPr lang="en-US" sz="1200" kern="1200" dirty="0" smtClean="0">
                <a:solidFill>
                  <a:schemeClr val="tx1"/>
                </a:solidFill>
                <a:effectLst/>
                <a:latin typeface="+mn-lt"/>
                <a:ea typeface="+mn-ea"/>
                <a:cs typeface="+mn-cs"/>
              </a:rPr>
              <a:t>This was a large Denmark cohort study included 1,879,227 women.</a:t>
            </a:r>
            <a:endParaRPr lang="en-US" dirty="0" smtClean="0"/>
          </a:p>
          <a:p>
            <a:pPr marL="171450" indent="-171450">
              <a:buFont typeface="Arial"/>
              <a:buChar char="•"/>
            </a:pPr>
            <a:r>
              <a:rPr lang="en-US" u="sng" dirty="0" smtClean="0"/>
              <a:t>Purpose: </a:t>
            </a:r>
            <a:r>
              <a:rPr lang="en-US" dirty="0" smtClean="0"/>
              <a:t>To investigate the association between contemporary COCs (including</a:t>
            </a:r>
            <a:r>
              <a:rPr lang="en-US" baseline="0" dirty="0" smtClean="0"/>
              <a:t> progestin only formulations), and overall and specific types of ovarian cancer. </a:t>
            </a:r>
            <a:endParaRPr lang="en-US" dirty="0" smtClean="0"/>
          </a:p>
          <a:p>
            <a:pPr marL="171450" indent="-171450">
              <a:buFont typeface="Arial"/>
              <a:buChar char="•"/>
            </a:pPr>
            <a:r>
              <a:rPr lang="en-US" dirty="0" smtClean="0"/>
              <a:t>Finding similar to those of </a:t>
            </a:r>
            <a:r>
              <a:rPr lang="en-US" dirty="0" err="1" smtClean="0"/>
              <a:t>Beral</a:t>
            </a:r>
            <a:r>
              <a:rPr lang="en-US" dirty="0" smtClean="0"/>
              <a:t> et al, except subjects</a:t>
            </a:r>
            <a:r>
              <a:rPr lang="en-US" baseline="0" dirty="0" smtClean="0"/>
              <a:t> in this study were younger (age 15-49), and subjects used contemporary formulations, including progestin only. </a:t>
            </a:r>
          </a:p>
          <a:p>
            <a:pPr marL="171450" marR="0" lvl="2" indent="-171450" algn="l" defTabSz="457200" rtl="0" eaLnBrk="1" fontAlgn="auto" latinLnBrk="0" hangingPunct="1">
              <a:lnSpc>
                <a:spcPct val="100000"/>
              </a:lnSpc>
              <a:spcBef>
                <a:spcPts val="0"/>
              </a:spcBef>
              <a:spcAft>
                <a:spcPts val="0"/>
              </a:spcAft>
              <a:buClrTx/>
              <a:buSzTx/>
              <a:buFont typeface="Arial"/>
              <a:buChar char="•"/>
              <a:tabLst/>
              <a:defRPr/>
            </a:pPr>
            <a:r>
              <a:rPr lang="en-US" u="sng" dirty="0" smtClean="0"/>
              <a:t>Findings: </a:t>
            </a:r>
            <a:r>
              <a:rPr lang="en-US" dirty="0" smtClean="0"/>
              <a:t>Use of COCs in ever users of newer formulations prevented 21% of ovarian cancers in the study population if use was &gt;10 years;</a:t>
            </a:r>
            <a:r>
              <a:rPr lang="en-US" baseline="0" dirty="0" smtClean="0"/>
              <a:t> progestin only formulations had an </a:t>
            </a:r>
            <a:r>
              <a:rPr lang="en-US" baseline="0" dirty="0" err="1" smtClean="0"/>
              <a:t>insigniificant</a:t>
            </a:r>
            <a:r>
              <a:rPr lang="en-US" baseline="0" dirty="0" smtClean="0"/>
              <a:t> effect on risk reduction; </a:t>
            </a:r>
            <a:r>
              <a:rPr lang="en-US" dirty="0" smtClean="0"/>
              <a:t>No differences in risk estimates by tumor type. </a:t>
            </a:r>
          </a:p>
          <a:p>
            <a:pPr marL="171450" marR="0" lvl="2" indent="-171450" algn="l" defTabSz="457200" rtl="0" eaLnBrk="1" fontAlgn="auto" latinLnBrk="0" hangingPunct="1">
              <a:lnSpc>
                <a:spcPct val="100000"/>
              </a:lnSpc>
              <a:spcBef>
                <a:spcPts val="0"/>
              </a:spcBef>
              <a:spcAft>
                <a:spcPts val="0"/>
              </a:spcAft>
              <a:buClrTx/>
              <a:buSzTx/>
              <a:buFont typeface="Arial"/>
              <a:buChar char="•"/>
              <a:tabLst/>
              <a:defRPr/>
            </a:pPr>
            <a:endParaRPr lang="en-US" dirty="0" smtClean="0"/>
          </a:p>
          <a:p>
            <a:pPr marL="0" indent="0">
              <a:buFont typeface="Arial"/>
              <a:buNone/>
            </a:pPr>
            <a:endParaRPr lang="en-US" baseline="0" dirty="0" smtClean="0"/>
          </a:p>
          <a:p>
            <a:endParaRPr lang="en-US" dirty="0"/>
          </a:p>
        </p:txBody>
      </p:sp>
      <p:sp>
        <p:nvSpPr>
          <p:cNvPr id="4" name="Slide Number Placeholder 3"/>
          <p:cNvSpPr>
            <a:spLocks noGrp="1"/>
          </p:cNvSpPr>
          <p:nvPr>
            <p:ph type="sldNum" sz="quarter" idx="10"/>
          </p:nvPr>
        </p:nvSpPr>
        <p:spPr/>
        <p:txBody>
          <a:bodyPr/>
          <a:lstStyle/>
          <a:p>
            <a:fld id="{9ECB6D35-2833-6A4D-B43B-F0FDC3C936AB}" type="slidenum">
              <a:rPr lang="en-US" smtClean="0"/>
              <a:t>19</a:t>
            </a:fld>
            <a:endParaRPr lang="en-US"/>
          </a:p>
        </p:txBody>
      </p:sp>
    </p:spTree>
    <p:extLst>
      <p:ext uri="{BB962C8B-B14F-4D97-AF65-F5344CB8AC3E}">
        <p14:creationId xmlns:p14="http://schemas.microsoft.com/office/powerpoint/2010/main" val="39804211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indent="-171450" algn="l" defTabSz="457200" rtl="0" eaLnBrk="1" fontAlgn="auto" latinLnBrk="0" hangingPunct="1">
              <a:lnSpc>
                <a:spcPct val="100000"/>
              </a:lnSpc>
              <a:spcBef>
                <a:spcPts val="0"/>
              </a:spcBef>
              <a:spcAft>
                <a:spcPts val="0"/>
              </a:spcAft>
              <a:buClrTx/>
              <a:buSzTx/>
              <a:buFont typeface="Arial"/>
              <a:buChar char="•"/>
              <a:tabLst/>
              <a:defRPr/>
            </a:pPr>
            <a:r>
              <a:rPr lang="en-US" sz="1200" kern="1200" dirty="0" smtClean="0">
                <a:solidFill>
                  <a:schemeClr val="tx1"/>
                </a:solidFill>
                <a:effectLst/>
                <a:latin typeface="+mn-lt"/>
                <a:ea typeface="+mn-ea"/>
                <a:cs typeface="+mn-cs"/>
              </a:rPr>
              <a:t> </a:t>
            </a:r>
            <a:r>
              <a:rPr lang="en-US" sz="1200" u="sng" kern="1200" dirty="0" smtClean="0">
                <a:solidFill>
                  <a:schemeClr val="tx1"/>
                </a:solidFill>
                <a:effectLst/>
                <a:latin typeface="+mn-lt"/>
                <a:ea typeface="+mn-ea"/>
                <a:cs typeface="+mn-cs"/>
              </a:rPr>
              <a:t>The purpose of </a:t>
            </a:r>
            <a:r>
              <a:rPr lang="en-US" sz="1200" kern="1200" dirty="0" smtClean="0">
                <a:solidFill>
                  <a:schemeClr val="tx1"/>
                </a:solidFill>
                <a:effectLst/>
                <a:latin typeface="+mn-lt"/>
                <a:ea typeface="+mn-ea"/>
                <a:cs typeface="+mn-cs"/>
              </a:rPr>
              <a:t>the study is to determine whether prior OCP use has a continued risk reduction as a woman ages (age &gt;65). The other purpose of the study is to determine whether parity has a continued risk reduction as a woman ages (age &gt;65). </a:t>
            </a:r>
          </a:p>
          <a:p>
            <a:pPr marL="171450" marR="0" indent="-171450" algn="l" defTabSz="457200" rtl="0" eaLnBrk="1" fontAlgn="auto" latinLnBrk="0" hangingPunct="1">
              <a:lnSpc>
                <a:spcPct val="100000"/>
              </a:lnSpc>
              <a:spcBef>
                <a:spcPts val="0"/>
              </a:spcBef>
              <a:spcAft>
                <a:spcPts val="0"/>
              </a:spcAft>
              <a:buClrTx/>
              <a:buSzTx/>
              <a:buFont typeface="Arial"/>
              <a:buChar char="•"/>
              <a:tabLst/>
              <a:defRPr/>
            </a:pPr>
            <a:r>
              <a:rPr lang="en-US" sz="1200" kern="1200" dirty="0" smtClean="0">
                <a:solidFill>
                  <a:schemeClr val="tx1"/>
                </a:solidFill>
                <a:effectLst/>
                <a:latin typeface="+mn-lt"/>
                <a:ea typeface="+mn-ea"/>
                <a:cs typeface="+mn-cs"/>
              </a:rPr>
              <a:t>3 large cohort</a:t>
            </a:r>
            <a:r>
              <a:rPr lang="en-US" sz="1200" kern="1200" baseline="0" dirty="0" smtClean="0">
                <a:solidFill>
                  <a:schemeClr val="tx1"/>
                </a:solidFill>
                <a:effectLst/>
                <a:latin typeface="+mn-lt"/>
                <a:ea typeface="+mn-ea"/>
                <a:cs typeface="+mn-cs"/>
              </a:rPr>
              <a:t> studies were used</a:t>
            </a:r>
          </a:p>
          <a:p>
            <a:pPr marL="171450" marR="0" indent="-171450" algn="l" defTabSz="457200" rtl="0" eaLnBrk="1" fontAlgn="auto" latinLnBrk="0" hangingPunct="1">
              <a:lnSpc>
                <a:spcPct val="100000"/>
              </a:lnSpc>
              <a:spcBef>
                <a:spcPts val="0"/>
              </a:spcBef>
              <a:spcAft>
                <a:spcPts val="0"/>
              </a:spcAft>
              <a:buClrTx/>
              <a:buSzTx/>
              <a:buFont typeface="Arial"/>
              <a:buChar char="•"/>
              <a:tabLst/>
              <a:defRPr/>
            </a:pPr>
            <a:r>
              <a:rPr lang="en-US" sz="1200" kern="1200" baseline="0" dirty="0" smtClean="0">
                <a:solidFill>
                  <a:schemeClr val="tx1"/>
                </a:solidFill>
                <a:effectLst/>
                <a:latin typeface="+mn-lt"/>
                <a:ea typeface="+mn-ea"/>
                <a:cs typeface="+mn-cs"/>
              </a:rPr>
              <a:t>Target population: white women over age 50 who developed EOC.</a:t>
            </a:r>
          </a:p>
          <a:p>
            <a:pPr marL="171450" marR="0" lvl="2" indent="-171450" algn="l" defTabSz="457200" rtl="0" eaLnBrk="1" fontAlgn="auto" latinLnBrk="0" hangingPunct="1">
              <a:lnSpc>
                <a:spcPct val="100000"/>
              </a:lnSpc>
              <a:spcBef>
                <a:spcPts val="0"/>
              </a:spcBef>
              <a:spcAft>
                <a:spcPts val="0"/>
              </a:spcAft>
              <a:buClrTx/>
              <a:buSzTx/>
              <a:buFont typeface="Arial"/>
              <a:buChar char="•"/>
              <a:tabLst/>
              <a:defRPr/>
            </a:pPr>
            <a:r>
              <a:rPr lang="en-US" sz="1200" u="sng" kern="1200" baseline="0" dirty="0" smtClean="0">
                <a:solidFill>
                  <a:schemeClr val="tx1"/>
                </a:solidFill>
                <a:effectLst/>
                <a:latin typeface="+mn-lt"/>
                <a:ea typeface="+mn-ea"/>
                <a:cs typeface="+mn-cs"/>
              </a:rPr>
              <a:t>Findings: </a:t>
            </a:r>
            <a:r>
              <a:rPr lang="en-US" sz="1200" kern="1200" baseline="0" dirty="0" smtClean="0">
                <a:solidFill>
                  <a:schemeClr val="tx1"/>
                </a:solidFill>
                <a:effectLst/>
                <a:latin typeface="+mn-lt"/>
                <a:ea typeface="+mn-ea"/>
                <a:cs typeface="+mn-cs"/>
              </a:rPr>
              <a:t>Significant risk reduction among COC users compared to non-users. Increasing duration of COC use = decreased risk. </a:t>
            </a:r>
            <a:r>
              <a:rPr lang="en-US" dirty="0" smtClean="0"/>
              <a:t>Decreased EOC risk with increasing parity in women &lt;75. </a:t>
            </a:r>
            <a:r>
              <a:rPr lang="en-US" sz="1200" kern="1200" dirty="0" smtClean="0">
                <a:solidFill>
                  <a:schemeClr val="tx1"/>
                </a:solidFill>
                <a:effectLst/>
                <a:latin typeface="+mn-lt"/>
                <a:ea typeface="+mn-ea"/>
                <a:cs typeface="+mn-cs"/>
              </a:rPr>
              <a:t>. Statistically significant risk reductions were also found for full term pregnancy, 12% per full term pregnancy among women aged &lt;65 years and 8% per full term pregnancy among women age 65-74 years.</a:t>
            </a:r>
            <a:r>
              <a:rPr lang="en-US" sz="120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In contrast, the lower EOC risk associated with duration of COC use did not vary with attained age.</a:t>
            </a:r>
            <a:endParaRPr lang="en-US" dirty="0" smtClean="0"/>
          </a:p>
          <a:p>
            <a:pPr marL="171450" marR="0" indent="-171450" algn="l" defTabSz="457200" rtl="0" eaLnBrk="1" fontAlgn="auto" latinLnBrk="0" hangingPunct="1">
              <a:lnSpc>
                <a:spcPct val="100000"/>
              </a:lnSpc>
              <a:spcBef>
                <a:spcPts val="0"/>
              </a:spcBef>
              <a:spcAft>
                <a:spcPts val="0"/>
              </a:spcAft>
              <a:buClrTx/>
              <a:buSzTx/>
              <a:buFont typeface="Arial"/>
              <a:buChar char="•"/>
              <a:tabLst/>
              <a:defRPr/>
            </a:pPr>
            <a:endParaRPr lang="en-US" sz="1200" kern="1200" dirty="0" smtClean="0">
              <a:solidFill>
                <a:schemeClr val="tx1"/>
              </a:solidFill>
              <a:effectLst/>
              <a:latin typeface="+mn-lt"/>
              <a:ea typeface="+mn-ea"/>
              <a:cs typeface="+mn-cs"/>
            </a:endParaRPr>
          </a:p>
          <a:p>
            <a:pPr marL="171450" indent="-171450">
              <a:buFont typeface="Arial"/>
              <a:buChar char="•"/>
            </a:pPr>
            <a:endParaRPr lang="en-US" dirty="0"/>
          </a:p>
        </p:txBody>
      </p:sp>
      <p:sp>
        <p:nvSpPr>
          <p:cNvPr id="4" name="Slide Number Placeholder 3"/>
          <p:cNvSpPr>
            <a:spLocks noGrp="1"/>
          </p:cNvSpPr>
          <p:nvPr>
            <p:ph type="sldNum" sz="quarter" idx="10"/>
          </p:nvPr>
        </p:nvSpPr>
        <p:spPr/>
        <p:txBody>
          <a:bodyPr/>
          <a:lstStyle/>
          <a:p>
            <a:fld id="{9ECB6D35-2833-6A4D-B43B-F0FDC3C936AB}" type="slidenum">
              <a:rPr lang="en-US" smtClean="0"/>
              <a:t>20</a:t>
            </a:fld>
            <a:endParaRPr lang="en-US"/>
          </a:p>
        </p:txBody>
      </p:sp>
    </p:spTree>
    <p:extLst>
      <p:ext uri="{BB962C8B-B14F-4D97-AF65-F5344CB8AC3E}">
        <p14:creationId xmlns:p14="http://schemas.microsoft.com/office/powerpoint/2010/main" val="153429667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a:buChar char="•"/>
            </a:pPr>
            <a:r>
              <a:rPr lang="en-US" sz="1200" kern="1200" dirty="0" smtClean="0">
                <a:solidFill>
                  <a:schemeClr val="tx1"/>
                </a:solidFill>
                <a:effectLst/>
                <a:latin typeface="+mn-lt"/>
                <a:ea typeface="+mn-ea"/>
                <a:cs typeface="+mn-cs"/>
              </a:rPr>
              <a:t>This paper specifically examines whether women ages 25-50 who have taken oral contraceptives for at least 5 years are at a reduced risk for developing ovarian cancer over their lifetime compared to women ages 25-50 who have never used oral contraceptives. </a:t>
            </a:r>
          </a:p>
          <a:p>
            <a:pPr marL="171450" indent="-171450">
              <a:buFont typeface="Arial"/>
              <a:buChar char="•"/>
            </a:pPr>
            <a:r>
              <a:rPr lang="en-US" sz="1200" kern="1200" dirty="0" smtClean="0">
                <a:solidFill>
                  <a:schemeClr val="tx1"/>
                </a:solidFill>
                <a:effectLst/>
                <a:latin typeface="+mn-lt"/>
                <a:ea typeface="+mn-ea"/>
                <a:cs typeface="+mn-cs"/>
              </a:rPr>
              <a:t>The answer to this question is particularly important in clinical practice in order to implement risk prediction and preventative counseling strategies, particularly for women with BRCA mutations, a strong family history of ovarian cancer, or personal history of breast cancer. </a:t>
            </a:r>
            <a:endParaRPr lang="en-US" dirty="0"/>
          </a:p>
        </p:txBody>
      </p:sp>
      <p:sp>
        <p:nvSpPr>
          <p:cNvPr id="4" name="Slide Number Placeholder 3"/>
          <p:cNvSpPr>
            <a:spLocks noGrp="1"/>
          </p:cNvSpPr>
          <p:nvPr>
            <p:ph type="sldNum" sz="quarter" idx="10"/>
          </p:nvPr>
        </p:nvSpPr>
        <p:spPr/>
        <p:txBody>
          <a:bodyPr/>
          <a:lstStyle/>
          <a:p>
            <a:fld id="{9ECB6D35-2833-6A4D-B43B-F0FDC3C936AB}" type="slidenum">
              <a:rPr lang="en-US" smtClean="0"/>
              <a:t>3</a:t>
            </a:fld>
            <a:endParaRPr lang="en-US"/>
          </a:p>
        </p:txBody>
      </p:sp>
    </p:spTree>
    <p:extLst>
      <p:ext uri="{BB962C8B-B14F-4D97-AF65-F5344CB8AC3E}">
        <p14:creationId xmlns:p14="http://schemas.microsoft.com/office/powerpoint/2010/main" val="164482278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Strengths</a:t>
            </a:r>
          </a:p>
          <a:p>
            <a:r>
              <a:rPr lang="en-US" dirty="0" smtClean="0"/>
              <a:t>	D: avoids long term re-call bias</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9ECB6D35-2833-6A4D-B43B-F0FDC3C936AB}" type="slidenum">
              <a:rPr lang="en-US" smtClean="0"/>
              <a:t>22</a:t>
            </a:fld>
            <a:endParaRPr lang="en-US"/>
          </a:p>
        </p:txBody>
      </p:sp>
    </p:spTree>
    <p:extLst>
      <p:ext uri="{BB962C8B-B14F-4D97-AF65-F5344CB8AC3E}">
        <p14:creationId xmlns:p14="http://schemas.microsoft.com/office/powerpoint/2010/main" val="1839188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ECB6D35-2833-6A4D-B43B-F0FDC3C936AB}" type="slidenum">
              <a:rPr lang="en-US" smtClean="0"/>
              <a:t>23</a:t>
            </a:fld>
            <a:endParaRPr lang="en-US"/>
          </a:p>
        </p:txBody>
      </p:sp>
    </p:spTree>
    <p:extLst>
      <p:ext uri="{BB962C8B-B14F-4D97-AF65-F5344CB8AC3E}">
        <p14:creationId xmlns:p14="http://schemas.microsoft.com/office/powerpoint/2010/main" val="222381126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indent="-171450" algn="l" defTabSz="457200" rtl="0" eaLnBrk="1" fontAlgn="auto" latinLnBrk="0" hangingPunct="1">
              <a:lnSpc>
                <a:spcPct val="100000"/>
              </a:lnSpc>
              <a:spcBef>
                <a:spcPts val="0"/>
              </a:spcBef>
              <a:spcAft>
                <a:spcPts val="0"/>
              </a:spcAft>
              <a:buClrTx/>
              <a:buSzTx/>
              <a:buFont typeface="Arial"/>
              <a:buChar char="•"/>
              <a:tabLst/>
              <a:defRPr/>
            </a:pPr>
            <a:r>
              <a:rPr lang="en-US" sz="1200" kern="1200" dirty="0" smtClean="0">
                <a:solidFill>
                  <a:schemeClr val="tx1"/>
                </a:solidFill>
                <a:effectLst/>
                <a:latin typeface="+mn-lt"/>
                <a:ea typeface="+mn-ea"/>
                <a:cs typeface="+mn-cs"/>
              </a:rPr>
              <a:t>Although patients may be counseled based on the evidence in these studies, several new questions emerge. All these studies included women who developed ovarian cancer prior to age 75.</a:t>
            </a:r>
            <a:r>
              <a:rPr lang="en-US" sz="1200" kern="1200" baseline="0" dirty="0" smtClean="0">
                <a:solidFill>
                  <a:schemeClr val="tx1"/>
                </a:solidFill>
                <a:effectLst/>
                <a:latin typeface="+mn-lt"/>
                <a:ea typeface="+mn-ea"/>
                <a:cs typeface="+mn-cs"/>
              </a:rPr>
              <a:t> Further research is needed to assess the dev. Of EOC in women &gt;75.</a:t>
            </a:r>
          </a:p>
          <a:p>
            <a:pPr marL="171450" marR="0" indent="-171450" algn="l" defTabSz="457200" rtl="0" eaLnBrk="1" fontAlgn="auto" latinLnBrk="0" hangingPunct="1">
              <a:lnSpc>
                <a:spcPct val="100000"/>
              </a:lnSpc>
              <a:spcBef>
                <a:spcPts val="0"/>
              </a:spcBef>
              <a:spcAft>
                <a:spcPts val="0"/>
              </a:spcAft>
              <a:buClrTx/>
              <a:buSzTx/>
              <a:buFont typeface="Arial"/>
              <a:buChar char="•"/>
              <a:tabLst/>
              <a:defRPr/>
            </a:pPr>
            <a:r>
              <a:rPr lang="en-US" sz="1200" kern="1200" dirty="0" smtClean="0">
                <a:solidFill>
                  <a:schemeClr val="tx1"/>
                </a:solidFill>
                <a:effectLst/>
                <a:latin typeface="+mn-lt"/>
                <a:ea typeface="+mn-ea"/>
                <a:cs typeface="+mn-cs"/>
              </a:rPr>
              <a:t>Research is needed to assess the development of ovarian cancer in women above this age. In addition, assessment of the protective effects, if any, of progesterone-only products would determine their role in ovarian cancer prevention as well as reveal possible mechanisms of hormonal preventive effects.</a:t>
            </a:r>
            <a:r>
              <a:rPr lang="en-US" dirty="0" smtClean="0">
                <a:effectLst/>
              </a:rPr>
              <a:t> </a:t>
            </a:r>
            <a:endParaRPr lang="en-US" dirty="0" smtClean="0"/>
          </a:p>
          <a:p>
            <a:pPr marL="171450" marR="0" indent="-171450" algn="l" defTabSz="457200" rtl="0" eaLnBrk="1" fontAlgn="auto" latinLnBrk="0" hangingPunct="1">
              <a:lnSpc>
                <a:spcPct val="100000"/>
              </a:lnSpc>
              <a:spcBef>
                <a:spcPts val="0"/>
              </a:spcBef>
              <a:spcAft>
                <a:spcPts val="0"/>
              </a:spcAft>
              <a:buClrTx/>
              <a:buSzTx/>
              <a:buFontTx/>
              <a:buChar char="•"/>
              <a:tabLst/>
              <a:defRPr/>
            </a:pPr>
            <a:r>
              <a:rPr lang="en-US" dirty="0" smtClean="0"/>
              <a:t>Lastly, further trials are</a:t>
            </a:r>
            <a:r>
              <a:rPr lang="en-US" baseline="0" dirty="0" smtClean="0"/>
              <a:t> needed to a</a:t>
            </a:r>
            <a:r>
              <a:rPr lang="en-US" dirty="0" smtClean="0"/>
              <a:t>ssess the risk of EOC based on timing of COC use before and after first full-term pregnancy</a:t>
            </a:r>
            <a:r>
              <a:rPr lang="en-US" baseline="0" dirty="0" smtClean="0"/>
              <a:t> </a:t>
            </a:r>
            <a:r>
              <a:rPr lang="en-US" sz="1200" kern="1200" dirty="0" smtClean="0">
                <a:solidFill>
                  <a:schemeClr val="tx1"/>
                </a:solidFill>
                <a:effectLst/>
                <a:latin typeface="+mn-lt"/>
                <a:ea typeface="+mn-ea"/>
                <a:cs typeface="+mn-cs"/>
              </a:rPr>
              <a:t>may uncover underlying biological mechanisms that are unrelated to ovulation. Results from such research could suggest prevention strategies other than ovulation prevention. </a:t>
            </a:r>
          </a:p>
          <a:p>
            <a:pPr marL="171450" marR="0" indent="-171450" algn="l" defTabSz="457200" rtl="0" eaLnBrk="1" fontAlgn="auto" latinLnBrk="0" hangingPunct="1">
              <a:lnSpc>
                <a:spcPct val="100000"/>
              </a:lnSpc>
              <a:spcBef>
                <a:spcPts val="0"/>
              </a:spcBef>
              <a:spcAft>
                <a:spcPts val="0"/>
              </a:spcAft>
              <a:buClrTx/>
              <a:buSzTx/>
              <a:buFontTx/>
              <a:buChar char="•"/>
              <a:tabLst/>
              <a:defRPr/>
            </a:pPr>
            <a:r>
              <a:rPr lang="en-US" sz="1200" kern="1200" dirty="0" smtClean="0">
                <a:solidFill>
                  <a:schemeClr val="tx1"/>
                </a:solidFill>
                <a:effectLst/>
                <a:latin typeface="+mn-lt"/>
                <a:ea typeface="+mn-ea"/>
                <a:cs typeface="+mn-cs"/>
              </a:rPr>
              <a:t>Overall, findings obtained from future research could further refine means for implementing ovarian cancer risk reduction in high-risk women, especially the use of </a:t>
            </a:r>
            <a:r>
              <a:rPr lang="en-US" sz="1200" kern="1200" dirty="0" err="1" smtClean="0">
                <a:solidFill>
                  <a:schemeClr val="tx1"/>
                </a:solidFill>
                <a:effectLst/>
                <a:latin typeface="+mn-lt"/>
                <a:ea typeface="+mn-ea"/>
                <a:cs typeface="+mn-cs"/>
              </a:rPr>
              <a:t>chemopreventive</a:t>
            </a:r>
            <a:r>
              <a:rPr lang="en-US" sz="1200" kern="1200" dirty="0" smtClean="0">
                <a:solidFill>
                  <a:schemeClr val="tx1"/>
                </a:solidFill>
                <a:effectLst/>
                <a:latin typeface="+mn-lt"/>
                <a:ea typeface="+mn-ea"/>
                <a:cs typeface="+mn-cs"/>
              </a:rPr>
              <a:t> strategies</a:t>
            </a:r>
            <a:r>
              <a:rPr lang="en-US" dirty="0" smtClean="0">
                <a:effectLst/>
              </a:rPr>
              <a:t> </a:t>
            </a:r>
            <a:endParaRPr lang="en-US" dirty="0" smtClean="0"/>
          </a:p>
          <a:p>
            <a:endParaRPr lang="en-US" dirty="0"/>
          </a:p>
        </p:txBody>
      </p:sp>
      <p:sp>
        <p:nvSpPr>
          <p:cNvPr id="4" name="Slide Number Placeholder 3"/>
          <p:cNvSpPr>
            <a:spLocks noGrp="1"/>
          </p:cNvSpPr>
          <p:nvPr>
            <p:ph type="sldNum" sz="quarter" idx="10"/>
          </p:nvPr>
        </p:nvSpPr>
        <p:spPr/>
        <p:txBody>
          <a:bodyPr/>
          <a:lstStyle/>
          <a:p>
            <a:fld id="{9ECB6D35-2833-6A4D-B43B-F0FDC3C936AB}" type="slidenum">
              <a:rPr lang="en-US" smtClean="0"/>
              <a:t>24</a:t>
            </a:fld>
            <a:endParaRPr lang="en-US"/>
          </a:p>
        </p:txBody>
      </p:sp>
    </p:spTree>
    <p:extLst>
      <p:ext uri="{BB962C8B-B14F-4D97-AF65-F5344CB8AC3E}">
        <p14:creationId xmlns:p14="http://schemas.microsoft.com/office/powerpoint/2010/main" val="207387055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a:buChar char="•"/>
            </a:pPr>
            <a:r>
              <a:rPr lang="en-US" sz="1200" kern="1200" dirty="0" smtClean="0">
                <a:solidFill>
                  <a:schemeClr val="tx1"/>
                </a:solidFill>
                <a:effectLst/>
                <a:latin typeface="+mn-lt"/>
                <a:ea typeface="+mn-ea"/>
                <a:cs typeface="+mn-cs"/>
              </a:rPr>
              <a:t>The protective effect of COCs against ovarian cancer as an additional benefit of COC use was established by this evidence.  Furthermore, this evidence suggests that COC use for ovarian cancer prevention may be justified as an additional independent indication for COCs. </a:t>
            </a:r>
          </a:p>
          <a:p>
            <a:pPr marL="171450" indent="-171450">
              <a:buFont typeface="Arial"/>
              <a:buChar char="•"/>
            </a:pPr>
            <a:r>
              <a:rPr lang="en-US" sz="1200" kern="1200" dirty="0" smtClean="0">
                <a:solidFill>
                  <a:schemeClr val="tx1"/>
                </a:solidFill>
                <a:effectLst/>
                <a:latin typeface="+mn-lt"/>
                <a:ea typeface="+mn-ea"/>
                <a:cs typeface="+mn-cs"/>
              </a:rPr>
              <a:t>COCs are not without potential harms. Before prescribing, their contraindications and potential adverse reactions would need to be considered. </a:t>
            </a:r>
          </a:p>
          <a:p>
            <a:pPr marL="171450" indent="-171450">
              <a:buFont typeface="Arial"/>
              <a:buChar char="•"/>
            </a:pPr>
            <a:r>
              <a:rPr lang="en-US" sz="1200" kern="1200" dirty="0" smtClean="0">
                <a:solidFill>
                  <a:schemeClr val="tx1"/>
                </a:solidFill>
                <a:effectLst/>
                <a:latin typeface="+mn-lt"/>
                <a:ea typeface="+mn-ea"/>
                <a:cs typeface="+mn-cs"/>
              </a:rPr>
              <a:t>when recommending COC’s for ovarian cancer prevention (in addition to other indications), a patient’s risk for breast cancer would need to be assessed.</a:t>
            </a:r>
            <a:r>
              <a:rPr lang="en-US" dirty="0" smtClean="0">
                <a:effectLst/>
              </a:rPr>
              <a:t> </a:t>
            </a:r>
          </a:p>
          <a:p>
            <a:pPr marL="171450" marR="0" indent="-171450" algn="l" defTabSz="457200" rtl="0" eaLnBrk="1" fontAlgn="auto" latinLnBrk="0" hangingPunct="1">
              <a:lnSpc>
                <a:spcPct val="100000"/>
              </a:lnSpc>
              <a:spcBef>
                <a:spcPts val="0"/>
              </a:spcBef>
              <a:spcAft>
                <a:spcPts val="0"/>
              </a:spcAft>
              <a:buClrTx/>
              <a:buSzTx/>
              <a:buFont typeface="Arial"/>
              <a:buChar char="•"/>
              <a:tabLst/>
              <a:defRPr/>
            </a:pPr>
            <a:r>
              <a:rPr lang="en-US" sz="1200" kern="1200" dirty="0" smtClean="0">
                <a:solidFill>
                  <a:schemeClr val="tx1"/>
                </a:solidFill>
                <a:effectLst/>
                <a:latin typeface="+mn-lt"/>
                <a:ea typeface="+mn-ea"/>
                <a:cs typeface="+mn-cs"/>
              </a:rPr>
              <a:t>Overall, findings obtained from future research could further refine means for implementing ovarian cancer risk reduction in high-risk women, especially the use of </a:t>
            </a:r>
            <a:r>
              <a:rPr lang="en-US" sz="1200" kern="1200" dirty="0" err="1" smtClean="0">
                <a:solidFill>
                  <a:schemeClr val="tx1"/>
                </a:solidFill>
                <a:effectLst/>
                <a:latin typeface="+mn-lt"/>
                <a:ea typeface="+mn-ea"/>
                <a:cs typeface="+mn-cs"/>
              </a:rPr>
              <a:t>chemopreventive</a:t>
            </a:r>
            <a:r>
              <a:rPr lang="en-US" sz="1200" kern="1200" dirty="0" smtClean="0">
                <a:solidFill>
                  <a:schemeClr val="tx1"/>
                </a:solidFill>
                <a:effectLst/>
                <a:latin typeface="+mn-lt"/>
                <a:ea typeface="+mn-ea"/>
                <a:cs typeface="+mn-cs"/>
              </a:rPr>
              <a:t> strategies.</a:t>
            </a:r>
          </a:p>
          <a:p>
            <a:pPr marL="0" indent="0">
              <a:buFont typeface="Arial"/>
              <a:buNone/>
            </a:pPr>
            <a:endParaRPr lang="en-US" dirty="0"/>
          </a:p>
        </p:txBody>
      </p:sp>
      <p:sp>
        <p:nvSpPr>
          <p:cNvPr id="4" name="Slide Number Placeholder 3"/>
          <p:cNvSpPr>
            <a:spLocks noGrp="1"/>
          </p:cNvSpPr>
          <p:nvPr>
            <p:ph type="sldNum" sz="quarter" idx="10"/>
          </p:nvPr>
        </p:nvSpPr>
        <p:spPr/>
        <p:txBody>
          <a:bodyPr/>
          <a:lstStyle/>
          <a:p>
            <a:fld id="{9ECB6D35-2833-6A4D-B43B-F0FDC3C936AB}" type="slidenum">
              <a:rPr lang="en-US" smtClean="0"/>
              <a:t>25</a:t>
            </a:fld>
            <a:endParaRPr lang="en-US"/>
          </a:p>
        </p:txBody>
      </p:sp>
    </p:spTree>
    <p:extLst>
      <p:ext uri="{BB962C8B-B14F-4D97-AF65-F5344CB8AC3E}">
        <p14:creationId xmlns:p14="http://schemas.microsoft.com/office/powerpoint/2010/main" val="297967803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ECB6D35-2833-6A4D-B43B-F0FDC3C936AB}" type="slidenum">
              <a:rPr lang="en-US" smtClean="0"/>
              <a:t>29</a:t>
            </a:fld>
            <a:endParaRPr lang="en-US"/>
          </a:p>
        </p:txBody>
      </p:sp>
    </p:spTree>
    <p:extLst>
      <p:ext uri="{BB962C8B-B14F-4D97-AF65-F5344CB8AC3E}">
        <p14:creationId xmlns:p14="http://schemas.microsoft.com/office/powerpoint/2010/main" val="179434395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ECB6D35-2833-6A4D-B43B-F0FDC3C936AB}" type="slidenum">
              <a:rPr lang="en-US" smtClean="0"/>
              <a:t>30</a:t>
            </a:fld>
            <a:endParaRPr lang="en-US"/>
          </a:p>
        </p:txBody>
      </p:sp>
    </p:spTree>
    <p:extLst>
      <p:ext uri="{BB962C8B-B14F-4D97-AF65-F5344CB8AC3E}">
        <p14:creationId xmlns:p14="http://schemas.microsoft.com/office/powerpoint/2010/main" val="239193492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1" dirty="0" smtClean="0"/>
          </a:p>
          <a:p>
            <a:endParaRPr lang="en-US" b="1" dirty="0" smtClean="0"/>
          </a:p>
          <a:p>
            <a:endParaRPr lang="en-US" b="1" dirty="0" smtClean="0"/>
          </a:p>
          <a:p>
            <a:endParaRPr lang="en-US" b="1" dirty="0" smtClean="0"/>
          </a:p>
          <a:p>
            <a:endParaRPr lang="en-US" b="1" dirty="0" smtClean="0"/>
          </a:p>
          <a:p>
            <a:endParaRPr lang="en-US" b="1" dirty="0" smtClean="0"/>
          </a:p>
          <a:p>
            <a:r>
              <a:rPr lang="en-US" b="1" dirty="0" smtClean="0"/>
              <a:t>Similar to Learning Objectives.</a:t>
            </a:r>
          </a:p>
          <a:p>
            <a:endParaRPr lang="en-US" b="1" dirty="0" smtClean="0"/>
          </a:p>
          <a:p>
            <a:r>
              <a:rPr lang="en-US" b="1" dirty="0" smtClean="0"/>
              <a:t>-it will</a:t>
            </a:r>
            <a:r>
              <a:rPr lang="en-US" b="1" baseline="0" dirty="0" smtClean="0"/>
              <a:t> change medical practice (</a:t>
            </a:r>
          </a:p>
          <a:p>
            <a:r>
              <a:rPr lang="en-US" b="1" baseline="0" dirty="0" smtClean="0"/>
              <a:t>-answer to PICO question</a:t>
            </a:r>
          </a:p>
          <a:p>
            <a:r>
              <a:rPr lang="en-US" b="1" baseline="0" dirty="0" smtClean="0"/>
              <a:t>-if COCs help reduce ovarian cancer</a:t>
            </a:r>
          </a:p>
          <a:p>
            <a:r>
              <a:rPr lang="en-US" b="1" baseline="0" dirty="0" smtClean="0"/>
              <a:t>-will know how to counsel</a:t>
            </a:r>
          </a:p>
          <a:p>
            <a:r>
              <a:rPr lang="en-US" b="1" baseline="0" dirty="0" smtClean="0"/>
              <a:t>-future implications and future research</a:t>
            </a:r>
          </a:p>
          <a:p>
            <a:endParaRPr lang="en-US" b="1" baseline="0" dirty="0" smtClean="0"/>
          </a:p>
          <a:p>
            <a:r>
              <a:rPr lang="en-US" b="1" baseline="0" dirty="0" smtClean="0"/>
              <a:t>Will know how to change practice and future research</a:t>
            </a:r>
            <a:endParaRPr lang="en-US" b="1" dirty="0" smtClean="0"/>
          </a:p>
          <a:p>
            <a:endParaRPr lang="en-US" dirty="0"/>
          </a:p>
        </p:txBody>
      </p:sp>
      <p:sp>
        <p:nvSpPr>
          <p:cNvPr id="4" name="Slide Number Placeholder 3"/>
          <p:cNvSpPr>
            <a:spLocks noGrp="1"/>
          </p:cNvSpPr>
          <p:nvPr>
            <p:ph type="sldNum" sz="quarter" idx="10"/>
          </p:nvPr>
        </p:nvSpPr>
        <p:spPr/>
        <p:txBody>
          <a:bodyPr/>
          <a:lstStyle/>
          <a:p>
            <a:fld id="{9ECB6D35-2833-6A4D-B43B-F0FDC3C936AB}" type="slidenum">
              <a:rPr lang="en-US" smtClean="0"/>
              <a:t>4</a:t>
            </a:fld>
            <a:endParaRPr lang="en-US"/>
          </a:p>
        </p:txBody>
      </p:sp>
    </p:spTree>
    <p:extLst>
      <p:ext uri="{BB962C8B-B14F-4D97-AF65-F5344CB8AC3E}">
        <p14:creationId xmlns:p14="http://schemas.microsoft.com/office/powerpoint/2010/main" val="116432184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Background information</a:t>
            </a:r>
          </a:p>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Ovarian cancer is the 5</a:t>
            </a:r>
            <a:r>
              <a:rPr lang="en-US" sz="1200" kern="1200" baseline="30000" dirty="0" smtClean="0">
                <a:solidFill>
                  <a:schemeClr val="tx1"/>
                </a:solidFill>
                <a:effectLst/>
                <a:latin typeface="+mn-lt"/>
                <a:ea typeface="+mn-ea"/>
                <a:cs typeface="+mn-cs"/>
              </a:rPr>
              <a:t>th</a:t>
            </a:r>
            <a:r>
              <a:rPr lang="en-US" sz="1200" kern="1200" dirty="0" smtClean="0">
                <a:solidFill>
                  <a:schemeClr val="tx1"/>
                </a:solidFill>
                <a:effectLst/>
                <a:latin typeface="+mn-lt"/>
                <a:ea typeface="+mn-ea"/>
                <a:cs typeface="+mn-cs"/>
              </a:rPr>
              <a:t> leading cause of cancer-related deaths in women and the 2</a:t>
            </a:r>
            <a:r>
              <a:rPr lang="en-US" sz="1200" kern="1200" baseline="30000" dirty="0" smtClean="0">
                <a:solidFill>
                  <a:schemeClr val="tx1"/>
                </a:solidFill>
                <a:effectLst/>
                <a:latin typeface="+mn-lt"/>
                <a:ea typeface="+mn-ea"/>
                <a:cs typeface="+mn-cs"/>
              </a:rPr>
              <a:t>nd</a:t>
            </a:r>
            <a:r>
              <a:rPr lang="en-US" sz="1200" kern="1200" dirty="0" smtClean="0">
                <a:solidFill>
                  <a:schemeClr val="tx1"/>
                </a:solidFill>
                <a:effectLst/>
                <a:latin typeface="+mn-lt"/>
                <a:ea typeface="+mn-ea"/>
                <a:cs typeface="+mn-cs"/>
              </a:rPr>
              <a:t> most common gynecological cancer in the United States. It is often fatal due to the predominance of high-grade disease at clinical presentation and the absence of early symptoms to forewarn of the need for prompt diagnosis and treatment in its early stages. The general population has a 0.7% risk of developing ovarian cancer by age 70.  Women with BRCA 1 and 2 mutations have a 44% and 17% </a:t>
            </a:r>
            <a:r>
              <a:rPr lang="en-US" sz="1200" strike="sngStrike" kern="120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chance, respectively, of developing ovarian cancer by 80 years old.</a:t>
            </a:r>
            <a:r>
              <a:rPr lang="en-US" sz="1200" kern="1200" baseline="30000" dirty="0" smtClean="0">
                <a:solidFill>
                  <a:schemeClr val="tx1"/>
                </a:solidFill>
                <a:effectLst/>
                <a:latin typeface="+mn-lt"/>
                <a:ea typeface="+mn-ea"/>
                <a:cs typeface="+mn-cs"/>
              </a:rPr>
              <a:t> </a:t>
            </a:r>
            <a:endParaRPr lang="en-US" dirty="0" smtClean="0">
              <a:effectLst/>
            </a:endParaRPr>
          </a:p>
          <a:p>
            <a:endParaRPr lang="en-US" b="1" dirty="0" smtClean="0"/>
          </a:p>
          <a:p>
            <a:endParaRPr lang="en-US" b="1" dirty="0" smtClean="0"/>
          </a:p>
          <a:p>
            <a:r>
              <a:rPr lang="en-US" b="1" dirty="0" smtClean="0"/>
              <a:t>What the current state</a:t>
            </a:r>
            <a:r>
              <a:rPr lang="en-US" b="1" baseline="0" dirty="0" smtClean="0"/>
              <a:t> of affairs is on this topic.  What’s known on this topic?  What questions arise?</a:t>
            </a:r>
          </a:p>
          <a:p>
            <a:endParaRPr lang="en-US" b="1" baseline="0" dirty="0" smtClean="0"/>
          </a:p>
          <a:p>
            <a:r>
              <a:rPr lang="en-US" b="1" baseline="0" dirty="0" smtClean="0"/>
              <a:t>INSERT INTRO PARAGRAPH IN BULLET POINTS</a:t>
            </a:r>
          </a:p>
          <a:p>
            <a:r>
              <a:rPr lang="en-US" b="1" baseline="0" dirty="0" smtClean="0"/>
              <a:t>SEE CAPSTONE OUTLINE SAMPLE IN MODULES</a:t>
            </a:r>
            <a:endParaRPr lang="en-US" b="1" dirty="0" smtClean="0"/>
          </a:p>
          <a:p>
            <a:endParaRPr lang="en-US" dirty="0"/>
          </a:p>
        </p:txBody>
      </p:sp>
      <p:sp>
        <p:nvSpPr>
          <p:cNvPr id="4" name="Slide Number Placeholder 3"/>
          <p:cNvSpPr>
            <a:spLocks noGrp="1"/>
          </p:cNvSpPr>
          <p:nvPr>
            <p:ph type="sldNum" sz="quarter" idx="10"/>
          </p:nvPr>
        </p:nvSpPr>
        <p:spPr/>
        <p:txBody>
          <a:bodyPr/>
          <a:lstStyle/>
          <a:p>
            <a:fld id="{9ECB6D35-2833-6A4D-B43B-F0FDC3C936AB}" type="slidenum">
              <a:rPr lang="en-US" smtClean="0"/>
              <a:t>5</a:t>
            </a:fld>
            <a:endParaRPr lang="en-US"/>
          </a:p>
        </p:txBody>
      </p:sp>
    </p:spTree>
    <p:extLst>
      <p:ext uri="{BB962C8B-B14F-4D97-AF65-F5344CB8AC3E}">
        <p14:creationId xmlns:p14="http://schemas.microsoft.com/office/powerpoint/2010/main" val="151156393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b="1" dirty="0" smtClean="0"/>
              <a:t>What’s currently</a:t>
            </a:r>
            <a:r>
              <a:rPr lang="en-US" b="1" baseline="0" dirty="0" smtClean="0"/>
              <a:t> happening, been tried, and might work?  Why should we be interested in changing the status quo?</a:t>
            </a:r>
          </a:p>
          <a:p>
            <a:pPr marL="0" marR="0" indent="0" algn="l" defTabSz="457200" rtl="0" eaLnBrk="1" fontAlgn="auto" latinLnBrk="0" hangingPunct="1">
              <a:lnSpc>
                <a:spcPct val="100000"/>
              </a:lnSpc>
              <a:spcBef>
                <a:spcPts val="0"/>
              </a:spcBef>
              <a:spcAft>
                <a:spcPts val="0"/>
              </a:spcAft>
              <a:buClrTx/>
              <a:buSzTx/>
              <a:buFontTx/>
              <a:buNone/>
              <a:tabLst/>
              <a:defRPr/>
            </a:pPr>
            <a:endParaRPr lang="en-US" b="1" baseline="0" dirty="0" smtClean="0"/>
          </a:p>
          <a:p>
            <a:pPr marL="171450" marR="0" indent="-171450" algn="l" defTabSz="457200" rtl="0" eaLnBrk="1" fontAlgn="auto" latinLnBrk="0" hangingPunct="1">
              <a:lnSpc>
                <a:spcPct val="100000"/>
              </a:lnSpc>
              <a:spcBef>
                <a:spcPts val="0"/>
              </a:spcBef>
              <a:spcAft>
                <a:spcPts val="0"/>
              </a:spcAft>
              <a:buClrTx/>
              <a:buSzTx/>
              <a:buFont typeface="Arial"/>
              <a:buChar char="•"/>
              <a:tabLst/>
              <a:defRPr/>
            </a:pPr>
            <a:r>
              <a:rPr lang="en-US" sz="1200" kern="1200" dirty="0" smtClean="0">
                <a:solidFill>
                  <a:schemeClr val="tx1"/>
                </a:solidFill>
                <a:effectLst/>
                <a:latin typeface="+mn-lt"/>
                <a:ea typeface="+mn-ea"/>
                <a:cs typeface="+mn-cs"/>
              </a:rPr>
              <a:t>Ovarian cancers are histologically diverse, and include epithelial and non-epithelial (germ cell and stromal tumors) types. </a:t>
            </a:r>
          </a:p>
          <a:p>
            <a:pPr marL="171450" marR="0" indent="-171450" algn="l" defTabSz="457200" rtl="0" eaLnBrk="1" fontAlgn="auto" latinLnBrk="0" hangingPunct="1">
              <a:lnSpc>
                <a:spcPct val="100000"/>
              </a:lnSpc>
              <a:spcBef>
                <a:spcPts val="0"/>
              </a:spcBef>
              <a:spcAft>
                <a:spcPts val="0"/>
              </a:spcAft>
              <a:buClrTx/>
              <a:buSzTx/>
              <a:buFont typeface="Arial"/>
              <a:buChar char="•"/>
              <a:tabLst/>
              <a:defRPr/>
            </a:pPr>
            <a:r>
              <a:rPr lang="en-US" sz="1200" kern="1200" dirty="0" smtClean="0">
                <a:solidFill>
                  <a:schemeClr val="tx1"/>
                </a:solidFill>
                <a:effectLst/>
                <a:latin typeface="+mn-lt"/>
                <a:ea typeface="+mn-ea"/>
                <a:cs typeface="+mn-cs"/>
              </a:rPr>
              <a:t>Epithelial ovarian tumors are the most common type and are the majority (90%) of ovarian tumors found among all racial/ethnic groups.</a:t>
            </a:r>
            <a:r>
              <a:rPr lang="en-US" dirty="0" smtClean="0">
                <a:effectLst/>
              </a:rPr>
              <a:t> </a:t>
            </a:r>
          </a:p>
          <a:p>
            <a:pPr marL="171450" marR="0" indent="-171450" algn="l" defTabSz="457200" rtl="0" eaLnBrk="1" fontAlgn="auto" latinLnBrk="0" hangingPunct="1">
              <a:lnSpc>
                <a:spcPct val="100000"/>
              </a:lnSpc>
              <a:spcBef>
                <a:spcPts val="0"/>
              </a:spcBef>
              <a:spcAft>
                <a:spcPts val="0"/>
              </a:spcAft>
              <a:buClrTx/>
              <a:buSzTx/>
              <a:buFont typeface="Arial"/>
              <a:buChar char="•"/>
              <a:tabLst/>
              <a:defRPr/>
            </a:pPr>
            <a:r>
              <a:rPr lang="en-US" sz="1200" kern="1200" dirty="0" smtClean="0">
                <a:solidFill>
                  <a:schemeClr val="tx1"/>
                </a:solidFill>
                <a:effectLst/>
                <a:latin typeface="+mn-lt"/>
                <a:ea typeface="+mn-ea"/>
                <a:cs typeface="+mn-cs"/>
              </a:rPr>
              <a:t>Epithelial types are further categorized into serous, </a:t>
            </a:r>
            <a:r>
              <a:rPr lang="en-US" sz="1200" kern="1200" dirty="0" err="1" smtClean="0">
                <a:solidFill>
                  <a:schemeClr val="tx1"/>
                </a:solidFill>
                <a:effectLst/>
                <a:latin typeface="+mn-lt"/>
                <a:ea typeface="+mn-ea"/>
                <a:cs typeface="+mn-cs"/>
              </a:rPr>
              <a:t>endometrioid</a:t>
            </a:r>
            <a:r>
              <a:rPr lang="en-US" sz="1200" kern="1200" dirty="0" smtClean="0">
                <a:solidFill>
                  <a:schemeClr val="tx1"/>
                </a:solidFill>
                <a:effectLst/>
                <a:latin typeface="+mn-lt"/>
                <a:ea typeface="+mn-ea"/>
                <a:cs typeface="+mn-cs"/>
              </a:rPr>
              <a:t>, mucinous, and clear cell with serous being the most common epithelial tumor</a:t>
            </a:r>
            <a:r>
              <a:rPr lang="en-US" dirty="0" smtClean="0">
                <a:effectLst/>
              </a:rPr>
              <a:t> </a:t>
            </a:r>
            <a:endParaRPr lang="en-US" b="1" dirty="0" smtClean="0"/>
          </a:p>
          <a:p>
            <a:pPr marL="171450" indent="-171450">
              <a:buFont typeface="Arial"/>
              <a:buChar char="•"/>
            </a:pPr>
            <a:r>
              <a:rPr lang="en-US" sz="1200" kern="1200" dirty="0" smtClean="0">
                <a:solidFill>
                  <a:schemeClr val="tx1"/>
                </a:solidFill>
                <a:effectLst/>
                <a:latin typeface="+mn-lt"/>
                <a:ea typeface="+mn-ea"/>
                <a:cs typeface="+mn-cs"/>
              </a:rPr>
              <a:t>Although different types of ovarian cancers exist, they all contribute to significant morbidity and mortality. Early detection could prevent disability and premature death. </a:t>
            </a:r>
            <a:endParaRPr lang="en-US" dirty="0"/>
          </a:p>
        </p:txBody>
      </p:sp>
      <p:sp>
        <p:nvSpPr>
          <p:cNvPr id="4" name="Slide Number Placeholder 3"/>
          <p:cNvSpPr>
            <a:spLocks noGrp="1"/>
          </p:cNvSpPr>
          <p:nvPr>
            <p:ph type="sldNum" sz="quarter" idx="10"/>
          </p:nvPr>
        </p:nvSpPr>
        <p:spPr/>
        <p:txBody>
          <a:bodyPr/>
          <a:lstStyle/>
          <a:p>
            <a:fld id="{9ECB6D35-2833-6A4D-B43B-F0FDC3C936AB}" type="slidenum">
              <a:rPr lang="en-US" smtClean="0"/>
              <a:t>6</a:t>
            </a:fld>
            <a:endParaRPr lang="en-US"/>
          </a:p>
        </p:txBody>
      </p:sp>
    </p:spTree>
    <p:extLst>
      <p:ext uri="{BB962C8B-B14F-4D97-AF65-F5344CB8AC3E}">
        <p14:creationId xmlns:p14="http://schemas.microsoft.com/office/powerpoint/2010/main" val="103253560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a:buChar char="•"/>
            </a:pPr>
            <a:r>
              <a:rPr lang="en-US" dirty="0" smtClean="0"/>
              <a:t>This is a graph showing the percentage of ovarian cancer cases by major subtype and Ethnicity</a:t>
            </a:r>
            <a:r>
              <a:rPr lang="en-US" baseline="0" dirty="0" smtClean="0"/>
              <a:t> (2010-2014), with EOC dominating other sub-types among all ethnicities.</a:t>
            </a:r>
            <a:endParaRPr lang="en-US" dirty="0"/>
          </a:p>
        </p:txBody>
      </p:sp>
      <p:sp>
        <p:nvSpPr>
          <p:cNvPr id="4" name="Slide Number Placeholder 3"/>
          <p:cNvSpPr>
            <a:spLocks noGrp="1"/>
          </p:cNvSpPr>
          <p:nvPr>
            <p:ph type="sldNum" sz="quarter" idx="10"/>
          </p:nvPr>
        </p:nvSpPr>
        <p:spPr/>
        <p:txBody>
          <a:bodyPr/>
          <a:lstStyle/>
          <a:p>
            <a:fld id="{9ECB6D35-2833-6A4D-B43B-F0FDC3C936AB}" type="slidenum">
              <a:rPr lang="en-US" smtClean="0"/>
              <a:t>7</a:t>
            </a:fld>
            <a:endParaRPr lang="en-US"/>
          </a:p>
        </p:txBody>
      </p:sp>
    </p:spTree>
    <p:extLst>
      <p:ext uri="{BB962C8B-B14F-4D97-AF65-F5344CB8AC3E}">
        <p14:creationId xmlns:p14="http://schemas.microsoft.com/office/powerpoint/2010/main" val="425457549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a:buChar char="•"/>
            </a:pPr>
            <a:r>
              <a:rPr lang="en-US" sz="1200" kern="1200" dirty="0" smtClean="0">
                <a:solidFill>
                  <a:schemeClr val="tx1"/>
                </a:solidFill>
                <a:effectLst/>
                <a:latin typeface="+mn-lt"/>
                <a:ea typeface="+mn-ea"/>
                <a:cs typeface="+mn-cs"/>
              </a:rPr>
              <a:t>Several large-scale clinical studies have not found any evidence that early detection methods, such as performing </a:t>
            </a:r>
            <a:r>
              <a:rPr lang="en-US" sz="1200" kern="1200" dirty="0" err="1" smtClean="0">
                <a:solidFill>
                  <a:schemeClr val="tx1"/>
                </a:solidFill>
                <a:effectLst/>
                <a:latin typeface="+mn-lt"/>
                <a:ea typeface="+mn-ea"/>
                <a:cs typeface="+mn-cs"/>
              </a:rPr>
              <a:t>transvaginal</a:t>
            </a:r>
            <a:r>
              <a:rPr lang="en-US" sz="1200" kern="1200" dirty="0" smtClean="0">
                <a:solidFill>
                  <a:schemeClr val="tx1"/>
                </a:solidFill>
                <a:effectLst/>
                <a:latin typeface="+mn-lt"/>
                <a:ea typeface="+mn-ea"/>
                <a:cs typeface="+mn-cs"/>
              </a:rPr>
              <a:t> ultrasound and testing for the tumor marker cancer antigen 125 (CA-125), have reduced ovarian cancer mortalities</a:t>
            </a:r>
          </a:p>
          <a:p>
            <a:pPr marL="171450" indent="-171450">
              <a:buFont typeface="Arial"/>
              <a:buChar char="•"/>
            </a:pPr>
            <a:r>
              <a:rPr lang="en-US" sz="1200" kern="1200" dirty="0" smtClean="0">
                <a:solidFill>
                  <a:schemeClr val="tx1"/>
                </a:solidFill>
                <a:effectLst/>
                <a:latin typeface="+mn-lt"/>
                <a:ea typeface="+mn-ea"/>
                <a:cs typeface="+mn-cs"/>
              </a:rPr>
              <a:t>As a result, US Preventive Services Task Force continues to recommend against screening for ovarian cancer in the general population,</a:t>
            </a:r>
            <a:r>
              <a:rPr lang="en-US" sz="1200" kern="1200" baseline="0" dirty="0" smtClean="0">
                <a:solidFill>
                  <a:schemeClr val="tx1"/>
                </a:solidFill>
                <a:effectLst/>
                <a:latin typeface="+mn-lt"/>
                <a:ea typeface="+mn-ea"/>
                <a:cs typeface="+mn-cs"/>
              </a:rPr>
              <a:t> concluding that: see slide</a:t>
            </a:r>
            <a:r>
              <a:rPr lang="en-US" dirty="0" smtClean="0">
                <a:effectLst/>
              </a:rPr>
              <a:t> </a:t>
            </a:r>
            <a:endParaRPr lang="en-US" dirty="0" smtClean="0"/>
          </a:p>
          <a:p>
            <a:pPr marL="171450" indent="-171450">
              <a:buFont typeface="Arial"/>
              <a:buChar char="•"/>
            </a:pPr>
            <a:r>
              <a:rPr lang="en-US" dirty="0" smtClean="0"/>
              <a:t>Despite this recommendation, continued research on this topic may clarify benefits of future screening methods</a:t>
            </a:r>
            <a:r>
              <a:rPr lang="en-US" baseline="0" dirty="0" smtClean="0"/>
              <a:t> </a:t>
            </a:r>
          </a:p>
          <a:p>
            <a:pPr marL="171450" indent="-171450">
              <a:buFont typeface="Arial"/>
              <a:buChar char="•"/>
            </a:pPr>
            <a:r>
              <a:rPr lang="en-US" baseline="0" dirty="0" smtClean="0"/>
              <a:t>Primary prevention should be explored because early detection methods are lacking.</a:t>
            </a:r>
          </a:p>
          <a:p>
            <a:endParaRPr lang="en-US" baseline="0" dirty="0" smtClean="0"/>
          </a:p>
          <a:p>
            <a:r>
              <a:rPr lang="en-US" baseline="0" dirty="0" smtClean="0"/>
              <a:t>Need to identify risk factors in order to modify them. So, what are the risk factors?</a:t>
            </a:r>
          </a:p>
          <a:p>
            <a:endParaRPr lang="en-US" baseline="0" dirty="0" smtClean="0"/>
          </a:p>
          <a:p>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9ECB6D35-2833-6A4D-B43B-F0FDC3C936AB}" type="slidenum">
              <a:rPr lang="en-US" smtClean="0"/>
              <a:t>8</a:t>
            </a:fld>
            <a:endParaRPr lang="en-US"/>
          </a:p>
        </p:txBody>
      </p:sp>
    </p:spTree>
    <p:extLst>
      <p:ext uri="{BB962C8B-B14F-4D97-AF65-F5344CB8AC3E}">
        <p14:creationId xmlns:p14="http://schemas.microsoft.com/office/powerpoint/2010/main" val="10006539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a:buChar char="•"/>
            </a:pPr>
            <a:r>
              <a:rPr lang="en-US" sz="1200" kern="1200" dirty="0" smtClean="0">
                <a:solidFill>
                  <a:schemeClr val="tx1"/>
                </a:solidFill>
                <a:effectLst/>
                <a:latin typeface="+mn-lt"/>
                <a:ea typeface="+mn-ea"/>
                <a:cs typeface="+mn-cs"/>
              </a:rPr>
              <a:t>Preventative measures require the identification of risk factors in order to modify them. Risk factors include: see slide</a:t>
            </a:r>
            <a:endParaRPr lang="en-US" dirty="0"/>
          </a:p>
        </p:txBody>
      </p:sp>
      <p:sp>
        <p:nvSpPr>
          <p:cNvPr id="4" name="Slide Number Placeholder 3"/>
          <p:cNvSpPr>
            <a:spLocks noGrp="1"/>
          </p:cNvSpPr>
          <p:nvPr>
            <p:ph type="sldNum" sz="quarter" idx="10"/>
          </p:nvPr>
        </p:nvSpPr>
        <p:spPr/>
        <p:txBody>
          <a:bodyPr/>
          <a:lstStyle/>
          <a:p>
            <a:fld id="{9ECB6D35-2833-6A4D-B43B-F0FDC3C936AB}" type="slidenum">
              <a:rPr lang="en-US" smtClean="0"/>
              <a:t>9</a:t>
            </a:fld>
            <a:endParaRPr lang="en-US"/>
          </a:p>
        </p:txBody>
      </p:sp>
    </p:spTree>
    <p:extLst>
      <p:ext uri="{BB962C8B-B14F-4D97-AF65-F5344CB8AC3E}">
        <p14:creationId xmlns:p14="http://schemas.microsoft.com/office/powerpoint/2010/main" val="319856286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a:buChar char="•"/>
            </a:pPr>
            <a:r>
              <a:rPr lang="en-US" dirty="0" smtClean="0"/>
              <a:t>Risk reduction factors include: see</a:t>
            </a:r>
            <a:r>
              <a:rPr lang="en-US" baseline="0" dirty="0" smtClean="0"/>
              <a:t> slide.</a:t>
            </a:r>
          </a:p>
          <a:p>
            <a:pPr marL="171450" indent="-171450">
              <a:buFont typeface="Arial"/>
              <a:buChar char="•"/>
            </a:pPr>
            <a:r>
              <a:rPr lang="en-US" sz="1200" kern="1200" dirty="0" smtClean="0">
                <a:solidFill>
                  <a:schemeClr val="tx1"/>
                </a:solidFill>
                <a:effectLst/>
                <a:latin typeface="+mn-lt"/>
                <a:ea typeface="+mn-ea"/>
                <a:cs typeface="+mn-cs"/>
              </a:rPr>
              <a:t>Fortunately</a:t>
            </a:r>
            <a:r>
              <a:rPr lang="en-US" sz="1200" b="1" kern="1200" dirty="0" smtClean="0">
                <a:solidFill>
                  <a:schemeClr val="tx1"/>
                </a:solidFill>
                <a:effectLst/>
                <a:latin typeface="+mn-lt"/>
                <a:ea typeface="+mn-ea"/>
                <a:cs typeface="+mn-cs"/>
              </a:rPr>
              <a:t>,</a:t>
            </a:r>
            <a:r>
              <a:rPr lang="en-US" sz="1200" kern="1200" dirty="0" smtClean="0">
                <a:solidFill>
                  <a:schemeClr val="tx1"/>
                </a:solidFill>
                <a:effectLst/>
                <a:latin typeface="+mn-lt"/>
                <a:ea typeface="+mn-ea"/>
                <a:cs typeface="+mn-cs"/>
              </a:rPr>
              <a:t> research has incidentally identified a risk reduction factor; combined oral contraceptive (COC) use is a protective factor against ovarian cancer. </a:t>
            </a:r>
            <a:endParaRPr lang="en-US" dirty="0"/>
          </a:p>
        </p:txBody>
      </p:sp>
      <p:sp>
        <p:nvSpPr>
          <p:cNvPr id="4" name="Slide Number Placeholder 3"/>
          <p:cNvSpPr>
            <a:spLocks noGrp="1"/>
          </p:cNvSpPr>
          <p:nvPr>
            <p:ph type="sldNum" sz="quarter" idx="10"/>
          </p:nvPr>
        </p:nvSpPr>
        <p:spPr/>
        <p:txBody>
          <a:bodyPr/>
          <a:lstStyle/>
          <a:p>
            <a:fld id="{9ECB6D35-2833-6A4D-B43B-F0FDC3C936AB}" type="slidenum">
              <a:rPr lang="en-US" smtClean="0"/>
              <a:t>10</a:t>
            </a:fld>
            <a:endParaRPr lang="en-US"/>
          </a:p>
        </p:txBody>
      </p:sp>
    </p:spTree>
    <p:extLst>
      <p:ext uri="{BB962C8B-B14F-4D97-AF65-F5344CB8AC3E}">
        <p14:creationId xmlns:p14="http://schemas.microsoft.com/office/powerpoint/2010/main" val="398928971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3048"/>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25146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Subtitle 8"/>
          <p:cNvSpPr>
            <a:spLocks noGrp="1"/>
          </p:cNvSpPr>
          <p:nvPr>
            <p:ph type="subTitle" idx="1"/>
          </p:nvPr>
        </p:nvSpPr>
        <p:spPr>
          <a:xfrm>
            <a:off x="1371600" y="2819400"/>
            <a:ext cx="64008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p:txBody>
          <a:bodyPr/>
          <a:lstStyle/>
          <a:p>
            <a:fld id="{B8588933-1945-0749-B8C4-1E619F30BE2D}" type="datetimeFigureOut">
              <a:rPr lang="en-US" smtClean="0"/>
              <a:t>11/17/2020</a:t>
            </a:fld>
            <a:endParaRPr lang="en-US"/>
          </a:p>
        </p:txBody>
      </p:sp>
      <p:sp>
        <p:nvSpPr>
          <p:cNvPr id="17" name="Footer Placeholder 16"/>
          <p:cNvSpPr>
            <a:spLocks noGrp="1"/>
          </p:cNvSpPr>
          <p:nvPr>
            <p:ph type="ftr" sz="quarter" idx="11"/>
          </p:nvPr>
        </p:nvSpPr>
        <p:spPr/>
        <p:txBody>
          <a:bodyPr/>
          <a:lstStyle/>
          <a:p>
            <a:endParaRPr lang="en-US"/>
          </a:p>
        </p:txBody>
      </p:sp>
      <p:sp>
        <p:nvSpPr>
          <p:cNvPr id="7" name="Straight Connector 6"/>
          <p:cNvSpPr>
            <a:spLocks noChangeShapeType="1"/>
          </p:cNvSpPr>
          <p:nvPr/>
        </p:nvSpPr>
        <p:spPr bwMode="auto">
          <a:xfrm>
            <a:off x="155448" y="2420112"/>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Oval 12"/>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Oval 13"/>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Slide Number Placeholder 28"/>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F4879A8F-BB47-7A4D-BC0E-E8D3453A37B0}" type="slidenum">
              <a:rPr lang="en-US" smtClean="0"/>
              <a:t>‹#›</a:t>
            </a:fld>
            <a:endParaRPr lang="en-US"/>
          </a:p>
        </p:txBody>
      </p:sp>
      <p:sp>
        <p:nvSpPr>
          <p:cNvPr id="8" name="Title 7"/>
          <p:cNvSpPr>
            <a:spLocks noGrp="1"/>
          </p:cNvSpPr>
          <p:nvPr>
            <p:ph type="ctrTitle"/>
          </p:nvPr>
        </p:nvSpPr>
        <p:spPr>
          <a:xfrm>
            <a:off x="685800" y="381000"/>
            <a:ext cx="7772400" cy="1752600"/>
          </a:xfrm>
        </p:spPr>
        <p:txBody>
          <a:bodyPr anchor="b"/>
          <a:lstStyle>
            <a:lvl1pPr>
              <a:defRPr sz="4200">
                <a:solidFill>
                  <a:schemeClr val="accent1"/>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B8588933-1945-0749-B8C4-1E619F30BE2D}" type="datetimeFigureOut">
              <a:rPr lang="en-US" smtClean="0"/>
              <a:t>11/17/2020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4879A8F-BB47-7A4D-BC0E-E8D3453A37B0}"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2"/>
      </p:bgRef>
    </p:bg>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7010400" y="0"/>
            <a:ext cx="21336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Straight Connector 12"/>
          <p:cNvSpPr>
            <a:spLocks noChangeShapeType="1"/>
          </p:cNvSpPr>
          <p:nvPr/>
        </p:nvSpPr>
        <p:spPr bwMode="auto">
          <a:xfrm rot="5400000">
            <a:off x="4021836" y="3278124"/>
            <a:ext cx="6245352"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4" name="Oval 13"/>
          <p:cNvSpPr/>
          <p:nvPr/>
        </p:nvSpPr>
        <p:spPr>
          <a:xfrm>
            <a:off x="6839712" y="2925763"/>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6934200" y="3020251"/>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6915912" y="3009901"/>
            <a:ext cx="457200" cy="441325"/>
          </a:xfrm>
        </p:spPr>
        <p:txBody>
          <a:bodyPr/>
          <a:lstStyle/>
          <a:p>
            <a:fld id="{F4879A8F-BB47-7A4D-BC0E-E8D3453A37B0}" type="slidenum">
              <a:rPr lang="en-US" smtClean="0"/>
              <a:t>‹#›</a:t>
            </a:fld>
            <a:endParaRPr lang="en-US"/>
          </a:p>
        </p:txBody>
      </p:sp>
      <p:sp>
        <p:nvSpPr>
          <p:cNvPr id="3" name="Vertical Text Placeholder 2"/>
          <p:cNvSpPr>
            <a:spLocks noGrp="1"/>
          </p:cNvSpPr>
          <p:nvPr>
            <p:ph type="body" orient="vert" idx="1"/>
          </p:nvPr>
        </p:nvSpPr>
        <p:spPr>
          <a:xfrm>
            <a:off x="304800" y="304800"/>
            <a:ext cx="6553200" cy="5821366"/>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B8588933-1945-0749-B8C4-1E619F30BE2D}" type="datetimeFigureOut">
              <a:rPr lang="en-US" smtClean="0"/>
              <a:t>11/17/2020</a:t>
            </a:fld>
            <a:endParaRPr lang="en-US"/>
          </a:p>
        </p:txBody>
      </p:sp>
      <p:sp>
        <p:nvSpPr>
          <p:cNvPr id="5" name="Footer Placeholder 4"/>
          <p:cNvSpPr>
            <a:spLocks noGrp="1"/>
          </p:cNvSpPr>
          <p:nvPr>
            <p:ph type="ftr" sz="quarter" idx="11"/>
          </p:nvPr>
        </p:nvSpPr>
        <p:spPr/>
        <p:txBody>
          <a:bodyPr/>
          <a:lstStyle/>
          <a:p>
            <a:endParaRPr lang="en-US"/>
          </a:p>
        </p:txBody>
      </p:sp>
      <p:sp>
        <p:nvSpPr>
          <p:cNvPr id="2" name="Vertical Title 1"/>
          <p:cNvSpPr>
            <a:spLocks noGrp="1"/>
          </p:cNvSpPr>
          <p:nvPr>
            <p:ph type="title" orient="vert"/>
          </p:nvPr>
        </p:nvSpPr>
        <p:spPr>
          <a:xfrm>
            <a:off x="7391400" y="304801"/>
            <a:ext cx="1447800" cy="5851525"/>
          </a:xfrm>
        </p:spPr>
        <p:txBody>
          <a:bodyPr vert="eaVert"/>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3">
                    <a:shade val="75000"/>
                  </a:schemeClr>
                </a:solidFill>
              </a:defRPr>
            </a:lvl1p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B8588933-1945-0749-B8C4-1E619F30BE2D}" type="datetimeFigureOut">
              <a:rPr lang="en-US" smtClean="0"/>
              <a:t>11/17/2020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4361688" y="1026372"/>
            <a:ext cx="457200" cy="441325"/>
          </a:xfrm>
        </p:spPr>
        <p:txBody>
          <a:bodyPr/>
          <a:lstStyle/>
          <a:p>
            <a:fld id="{F4879A8F-BB47-7A4D-BC0E-E8D3453A37B0}" type="slidenum">
              <a:rPr lang="en-US" smtClean="0"/>
              <a:t>‹#›</a:t>
            </a:fld>
            <a:endParaRPr lang="en-US"/>
          </a:p>
        </p:txBody>
      </p:sp>
      <p:sp>
        <p:nvSpPr>
          <p:cNvPr id="8" name="Content Placeholder 7"/>
          <p:cNvSpPr>
            <a:spLocks noGrp="1"/>
          </p:cNvSpPr>
          <p:nvPr>
            <p:ph sz="quarter" idx="1"/>
          </p:nvPr>
        </p:nvSpPr>
        <p:spPr>
          <a:xfrm>
            <a:off x="301752" y="1527048"/>
            <a:ext cx="850392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1905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152400" y="2286000"/>
            <a:ext cx="8833104" cy="304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5448" y="142352"/>
            <a:ext cx="8833104" cy="2139696"/>
          </a:xfrm>
          <a:prstGeom prst="rect">
            <a:avLst/>
          </a:prstGeom>
          <a:solidFill>
            <a:schemeClr val="accent1"/>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1368426" y="2743200"/>
            <a:ext cx="6480174" cy="1673225"/>
          </a:xfrm>
        </p:spPr>
        <p:txBody>
          <a:bodyPr anchor="t"/>
          <a:lstStyle>
            <a:lvl1pPr marL="0" indent="0" algn="ctr">
              <a:buNone/>
              <a:defRPr sz="1600" b="1" cap="all" spc="25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13" name="Rectangle 12"/>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Rectangle 13"/>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5" name="Footer Placeholder 4"/>
          <p:cNvSpPr>
            <a:spLocks noGrp="1"/>
          </p:cNvSpPr>
          <p:nvPr>
            <p:ph type="ftr" sz="quarter" idx="11"/>
          </p:nvPr>
        </p:nvSpPr>
        <p:spPr/>
        <p:txBody>
          <a:bodyPr/>
          <a:lstStyle/>
          <a:p>
            <a:endParaRPr lang="en-US"/>
          </a:p>
        </p:txBody>
      </p:sp>
      <p:sp>
        <p:nvSpPr>
          <p:cNvPr id="4" name="Date Placeholder 3"/>
          <p:cNvSpPr>
            <a:spLocks noGrp="1"/>
          </p:cNvSpPr>
          <p:nvPr>
            <p:ph type="dt" sz="half" idx="10"/>
          </p:nvPr>
        </p:nvSpPr>
        <p:spPr/>
        <p:txBody>
          <a:bodyPr/>
          <a:lstStyle/>
          <a:p>
            <a:fld id="{B8588933-1945-0749-B8C4-1E619F30BE2D}" type="datetimeFigureOut">
              <a:rPr lang="en-US" smtClean="0"/>
              <a:t>11/17/2020</a:t>
            </a:fld>
            <a:endParaRPr lang="en-US"/>
          </a:p>
        </p:txBody>
      </p:sp>
      <p:sp>
        <p:nvSpPr>
          <p:cNvPr id="8" name="Straight Connector 7"/>
          <p:cNvSpPr>
            <a:spLocks noChangeShapeType="1"/>
          </p:cNvSpPr>
          <p:nvPr/>
        </p:nvSpPr>
        <p:spPr bwMode="auto">
          <a:xfrm>
            <a:off x="152400" y="2438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Oval 9"/>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F4879A8F-BB47-7A4D-BC0E-E8D3453A37B0}" type="slidenum">
              <a:rPr lang="en-US" smtClean="0"/>
              <a:t>‹#›</a:t>
            </a:fld>
            <a:endParaRPr lang="en-US"/>
          </a:p>
        </p:txBody>
      </p:sp>
      <p:sp>
        <p:nvSpPr>
          <p:cNvPr id="2" name="Title 1"/>
          <p:cNvSpPr>
            <a:spLocks noGrp="1"/>
          </p:cNvSpPr>
          <p:nvPr>
            <p:ph type="title"/>
          </p:nvPr>
        </p:nvSpPr>
        <p:spPr>
          <a:xfrm>
            <a:off x="722313" y="533400"/>
            <a:ext cx="7772400" cy="1524000"/>
          </a:xfrm>
        </p:spPr>
        <p:txBody>
          <a:bodyPr anchor="b"/>
          <a:lstStyle>
            <a:lvl1pPr algn="ctr">
              <a:buNone/>
              <a:defRPr sz="4200" b="0" cap="none" baseline="0">
                <a:solidFill>
                  <a:srgbClr val="FFFFFF"/>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301752" y="228600"/>
            <a:ext cx="8534400" cy="758952"/>
          </a:xfrm>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a:xfrm>
            <a:off x="5791200" y="6409944"/>
            <a:ext cx="3044952" cy="365760"/>
          </a:xfrm>
        </p:spPr>
        <p:txBody>
          <a:bodyPr/>
          <a:lstStyle/>
          <a:p>
            <a:fld id="{B8588933-1945-0749-B8C4-1E619F30BE2D}" type="datetimeFigureOut">
              <a:rPr lang="en-US" smtClean="0"/>
              <a:t>11/17/2020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4879A8F-BB47-7A4D-BC0E-E8D3453A37B0}" type="slidenum">
              <a:rPr lang="en-US" smtClean="0"/>
              <a:t>‹#›</a:t>
            </a:fld>
            <a:endParaRPr lang="en-US"/>
          </a:p>
        </p:txBody>
      </p:sp>
      <p:sp>
        <p:nvSpPr>
          <p:cNvPr id="8" name="Straight Connector 7"/>
          <p:cNvSpPr>
            <a:spLocks noChangeShapeType="1"/>
          </p:cNvSpPr>
          <p:nvPr/>
        </p:nvSpPr>
        <p:spPr bwMode="auto">
          <a:xfrm flipV="1">
            <a:off x="4563080" y="1575652"/>
            <a:ext cx="8921" cy="4819557"/>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Content Placeholder 9"/>
          <p:cNvSpPr>
            <a:spLocks noGrp="1"/>
          </p:cNvSpPr>
          <p:nvPr>
            <p:ph sz="half" idx="1"/>
          </p:nvPr>
        </p:nvSpPr>
        <p:spPr>
          <a:xfrm>
            <a:off x="301752"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Content Placeholder 11"/>
          <p:cNvSpPr>
            <a:spLocks noGrp="1"/>
          </p:cNvSpPr>
          <p:nvPr>
            <p:ph sz="half" idx="2"/>
          </p:nvPr>
        </p:nvSpPr>
        <p:spPr>
          <a:xfrm>
            <a:off x="4800600"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1">
        <a:schemeClr val="bg2"/>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flipV="1">
            <a:off x="4572000" y="2200275"/>
            <a:ext cx="0" cy="4187952"/>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Rectangle 19"/>
          <p:cNvSpPr>
            <a:spLocks noChangeArrowheads="1"/>
          </p:cNvSpPr>
          <p:nvPr/>
        </p:nvSpPr>
        <p:spPr bwMode="white">
          <a:xfrm>
            <a:off x="0" y="0"/>
            <a:ext cx="9144000" cy="1447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1" name="Rectangle 20"/>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2" name="Rectangle 21"/>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p:nvPr/>
        </p:nvSpPr>
        <p:spPr>
          <a:xfrm>
            <a:off x="152400" y="1371600"/>
            <a:ext cx="8833104" cy="914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tangle 12"/>
          <p:cNvSpPr>
            <a:spLocks noChangeArrowheads="1"/>
          </p:cNvSpPr>
          <p:nvPr/>
        </p:nvSpPr>
        <p:spPr bwMode="auto">
          <a:xfrm>
            <a:off x="145923" y="6391656"/>
            <a:ext cx="8833104" cy="310896"/>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301752" y="1524000"/>
            <a:ext cx="4040188" cy="732974"/>
          </a:xfrm>
          <a:noFill/>
          <a:ln w="15875" cap="rnd" cmpd="sng" algn="ctr">
            <a:noFill/>
            <a:prstDash val="solid"/>
          </a:ln>
        </p:spPr>
        <p:style>
          <a:lnRef idx="3">
            <a:schemeClr val="lt1"/>
          </a:lnRef>
          <a:fillRef idx="1">
            <a:schemeClr val="accent1"/>
          </a:fillRef>
          <a:effectRef idx="1">
            <a:schemeClr val="accent1"/>
          </a:effectRef>
          <a:fontRef idx="minor">
            <a:schemeClr val="lt1"/>
          </a:fontRef>
        </p:style>
        <p:txBody>
          <a:bodyPr anchor="ctr">
            <a:noAutofit/>
          </a:bodyPr>
          <a:lstStyle>
            <a:lvl1pPr marL="0" indent="0">
              <a:buNone/>
              <a:defRPr lang="en-US" sz="2200" b="1" dirty="0" smtClean="0">
                <a:solidFill>
                  <a:srgbClr val="FFFFFF"/>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791330" y="1524000"/>
            <a:ext cx="4041775" cy="731520"/>
          </a:xfrm>
          <a:noFill/>
          <a:ln w="15875" cap="rnd" cmpd="sng" algn="ctr">
            <a:noFill/>
            <a:prstDash val="solid"/>
          </a:ln>
        </p:spPr>
        <p:style>
          <a:lnRef idx="3">
            <a:schemeClr val="lt1"/>
          </a:lnRef>
          <a:fillRef idx="1">
            <a:schemeClr val="accent2"/>
          </a:fillRef>
          <a:effectRef idx="1">
            <a:schemeClr val="accent2"/>
          </a:effectRef>
          <a:fontRef idx="minor">
            <a:schemeClr val="lt1"/>
          </a:fontRef>
        </p:style>
        <p:txBody>
          <a:bodyPr anchor="ctr">
            <a:noAutofit/>
          </a:bodyPr>
          <a:lstStyle>
            <a:lvl1pPr marL="0" indent="0">
              <a:buNone/>
              <a:defRPr sz="2200" b="1"/>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B8588933-1945-0749-B8C4-1E619F30BE2D}" type="datetimeFigureOut">
              <a:rPr lang="en-US" smtClean="0"/>
              <a:t>11/17/2020</a:t>
            </a:fld>
            <a:endParaRPr lang="en-US"/>
          </a:p>
        </p:txBody>
      </p:sp>
      <p:sp>
        <p:nvSpPr>
          <p:cNvPr id="8" name="Footer Placeholder 7"/>
          <p:cNvSpPr>
            <a:spLocks noGrp="1"/>
          </p:cNvSpPr>
          <p:nvPr>
            <p:ph type="ftr" sz="quarter" idx="11"/>
          </p:nvPr>
        </p:nvSpPr>
        <p:spPr>
          <a:xfrm>
            <a:off x="304800" y="6409944"/>
            <a:ext cx="3581400" cy="365760"/>
          </a:xfrm>
        </p:spPr>
        <p:txBody>
          <a:bodyPr/>
          <a:lstStyle/>
          <a:p>
            <a:endParaRPr lang="en-US"/>
          </a:p>
        </p:txBody>
      </p:sp>
      <p:sp>
        <p:nvSpPr>
          <p:cNvPr id="15" name="Straight Connector 14"/>
          <p:cNvSpPr>
            <a:spLocks noChangeShapeType="1"/>
          </p:cNvSpPr>
          <p:nvPr/>
        </p:nvSpPr>
        <p:spPr bwMode="auto">
          <a:xfrm>
            <a:off x="152400" y="128016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4" name="Content Placeholder 23"/>
          <p:cNvSpPr>
            <a:spLocks noGrp="1"/>
          </p:cNvSpPr>
          <p:nvPr>
            <p:ph sz="quarter" idx="2"/>
          </p:nvPr>
        </p:nvSpPr>
        <p:spPr>
          <a:xfrm>
            <a:off x="301752" y="2471383"/>
            <a:ext cx="4041648" cy="3818404"/>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6" name="Content Placeholder 25"/>
          <p:cNvSpPr>
            <a:spLocks noGrp="1"/>
          </p:cNvSpPr>
          <p:nvPr>
            <p:ph sz="quarter" idx="4"/>
          </p:nvPr>
        </p:nvSpPr>
        <p:spPr>
          <a:xfrm>
            <a:off x="4800600" y="2471383"/>
            <a:ext cx="4038600" cy="382219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Oval 24"/>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Oval 26"/>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Slide Number Placeholder 8"/>
          <p:cNvSpPr>
            <a:spLocks noGrp="1"/>
          </p:cNvSpPr>
          <p:nvPr>
            <p:ph type="sldNum" sz="quarter" idx="12"/>
          </p:nvPr>
        </p:nvSpPr>
        <p:spPr>
          <a:xfrm>
            <a:off x="4343400" y="1042416"/>
            <a:ext cx="457200" cy="441325"/>
          </a:xfrm>
        </p:spPr>
        <p:txBody>
          <a:bodyPr/>
          <a:lstStyle>
            <a:lvl1pPr algn="ctr">
              <a:defRPr/>
            </a:lvl1pPr>
          </a:lstStyle>
          <a:p>
            <a:fld id="{F4879A8F-BB47-7A4D-BC0E-E8D3453A37B0}" type="slidenum">
              <a:rPr lang="en-US" smtClean="0"/>
              <a:t>‹#›</a:t>
            </a:fld>
            <a:endParaRPr lang="en-US"/>
          </a:p>
        </p:txBody>
      </p:sp>
      <p:sp>
        <p:nvSpPr>
          <p:cNvPr id="23" name="Title 22"/>
          <p:cNvSpPr>
            <a:spLocks noGrp="1"/>
          </p:cNvSpPr>
          <p:nvPr>
            <p:ph type="title"/>
          </p:nvPr>
        </p:nvSpPr>
        <p:spPr/>
        <p:txBody>
          <a:bodyPr rtlCol="0" anchor="b" anchorCtr="0"/>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B8588933-1945-0749-B8C4-1E619F30BE2D}" type="datetimeFigureOut">
              <a:rPr lang="en-US" smtClean="0"/>
              <a:t>11/17/2020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a:xfrm>
            <a:off x="4343400" y="1036020"/>
            <a:ext cx="457200" cy="441325"/>
          </a:xfrm>
        </p:spPr>
        <p:txBody>
          <a:bodyPr/>
          <a:lstStyle/>
          <a:p>
            <a:fld id="{F4879A8F-BB47-7A4D-BC0E-E8D3453A37B0}"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Rectangle 4"/>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6" name="Rectangle 5"/>
          <p:cNvSpPr>
            <a:spLocks noChangeArrowheads="1"/>
          </p:cNvSpPr>
          <p:nvPr/>
        </p:nvSpPr>
        <p:spPr bwMode="auto">
          <a:xfrm>
            <a:off x="152400" y="158496"/>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 name="Date Placeholder 1"/>
          <p:cNvSpPr>
            <a:spLocks noGrp="1"/>
          </p:cNvSpPr>
          <p:nvPr>
            <p:ph type="dt" sz="half" idx="10"/>
          </p:nvPr>
        </p:nvSpPr>
        <p:spPr/>
        <p:txBody>
          <a:bodyPr/>
          <a:lstStyle/>
          <a:p>
            <a:fld id="{B8588933-1945-0749-B8C4-1E619F30BE2D}" type="datetimeFigureOut">
              <a:rPr lang="en-US" smtClean="0"/>
              <a:t>11/17/2020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a:xfrm>
            <a:off x="4267200" y="6324600"/>
            <a:ext cx="609600" cy="441324"/>
          </a:xfrm>
        </p:spPr>
        <p:txBody>
          <a:bodyPr/>
          <a:lstStyle>
            <a:lvl1pPr>
              <a:defRPr>
                <a:solidFill>
                  <a:srgbClr val="FFFFFF"/>
                </a:solidFill>
              </a:defRPr>
            </a:lvl1pPr>
          </a:lstStyle>
          <a:p>
            <a:fld id="{F4879A8F-BB47-7A4D-BC0E-E8D3453A37B0}"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9" name="Rectangle 18"/>
          <p:cNvSpPr>
            <a:spLocks noChangeArrowheads="1"/>
          </p:cNvSpPr>
          <p:nvPr/>
        </p:nvSpPr>
        <p:spPr bwMode="auto">
          <a:xfrm>
            <a:off x="152400" y="152400"/>
            <a:ext cx="8833104" cy="304800"/>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18872"/>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3" name="Rectangle 12"/>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381000" y="914400"/>
            <a:ext cx="2362200" cy="990600"/>
          </a:xfrm>
        </p:spPr>
        <p:txBody>
          <a:bodyPr anchor="b">
            <a:noAutofit/>
          </a:bodyPr>
          <a:lstStyle>
            <a:lvl1pPr algn="l">
              <a:buNone/>
              <a:defRPr sz="2200" b="1">
                <a:solidFill>
                  <a:srgbClr val="FFFFFF"/>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381000" y="1981200"/>
            <a:ext cx="2362200" cy="4144963"/>
          </a:xfrm>
        </p:spPr>
        <p:txBody>
          <a:bodyPr/>
          <a:lstStyle>
            <a:lvl1pPr marL="0" indent="0">
              <a:spcAft>
                <a:spcPts val="1000"/>
              </a:spcAft>
              <a:buNone/>
              <a:defRPr sz="1600">
                <a:solidFill>
                  <a:srgbClr val="FFFFFF"/>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Rectangle 7"/>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Straight Connector 8"/>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Content Placeholder 19"/>
          <p:cNvSpPr>
            <a:spLocks noGrp="1"/>
          </p:cNvSpPr>
          <p:nvPr>
            <p:ph sz="quarter" idx="1"/>
          </p:nvPr>
        </p:nvSpPr>
        <p:spPr>
          <a:xfrm>
            <a:off x="3124200" y="685800"/>
            <a:ext cx="5638800" cy="5410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Oval 9"/>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lvl1pPr>
              <a:defRPr>
                <a:solidFill>
                  <a:schemeClr val="accent3">
                    <a:shade val="75000"/>
                  </a:schemeClr>
                </a:solidFill>
              </a:defRPr>
            </a:lvl1pPr>
          </a:lstStyle>
          <a:p>
            <a:fld id="{F4879A8F-BB47-7A4D-BC0E-E8D3453A37B0}" type="slidenum">
              <a:rPr lang="en-US" smtClean="0"/>
              <a:t>‹#›</a:t>
            </a:fld>
            <a:endParaRPr lang="en-US"/>
          </a:p>
        </p:txBody>
      </p:sp>
      <p:sp>
        <p:nvSpPr>
          <p:cNvPr id="21" name="Rectangle 20"/>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p:txBody>
          <a:bodyPr/>
          <a:lstStyle/>
          <a:p>
            <a:fld id="{B8588933-1945-0749-B8C4-1E619F30BE2D}" type="datetimeFigureOut">
              <a:rPr lang="en-US" smtClean="0"/>
              <a:t>11/17/2020</a:t>
            </a:fld>
            <a:endParaRPr lang="en-US"/>
          </a:p>
        </p:txBody>
      </p:sp>
      <p:sp>
        <p:nvSpPr>
          <p:cNvPr id="6" name="Footer Placeholder 5"/>
          <p:cNvSpPr>
            <a:spLocks noGrp="1"/>
          </p:cNvSpPr>
          <p:nvPr>
            <p:ph type="ftr" sz="quarter" idx="11"/>
          </p:nvPr>
        </p:nvSpPr>
        <p:spPr>
          <a:xfrm>
            <a:off x="301752" y="6410848"/>
            <a:ext cx="3383280" cy="365760"/>
          </a:xfrm>
        </p:spPr>
        <p:txBody>
          <a:bodyPr/>
          <a:lstStyle/>
          <a:p>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1" name="Straight Connector 20"/>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0" name="Rectangle 19"/>
          <p:cNvSpPr>
            <a:spLocks noChangeArrowheads="1"/>
          </p:cNvSpPr>
          <p:nvPr/>
        </p:nvSpPr>
        <p:spPr bwMode="auto">
          <a:xfrm>
            <a:off x="152400" y="152400"/>
            <a:ext cx="8833104" cy="301752"/>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Rectangle 14"/>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Oval 11"/>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Oval 12"/>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p>
            <a:fld id="{F4879A8F-BB47-7A4D-BC0E-E8D3453A37B0}" type="slidenum">
              <a:rPr lang="en-US" smtClean="0"/>
              <a:t>‹#›</a:t>
            </a:fld>
            <a:endParaRPr lang="en-US"/>
          </a:p>
        </p:txBody>
      </p:sp>
      <p:sp>
        <p:nvSpPr>
          <p:cNvPr id="2" name="Title 1"/>
          <p:cNvSpPr>
            <a:spLocks noGrp="1"/>
          </p:cNvSpPr>
          <p:nvPr>
            <p:ph type="title"/>
          </p:nvPr>
        </p:nvSpPr>
        <p:spPr>
          <a:xfrm>
            <a:off x="3000375" y="5029200"/>
            <a:ext cx="5867400" cy="1219200"/>
          </a:xfrm>
        </p:spPr>
        <p:txBody>
          <a:bodyPr anchor="t">
            <a:noAutofit/>
          </a:bodyPr>
          <a:lstStyle>
            <a:lvl1pPr algn="l">
              <a:buNone/>
              <a:defRPr sz="2400" b="1">
                <a:solidFill>
                  <a:schemeClr val="tx2"/>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3000375" y="609600"/>
            <a:ext cx="5867400" cy="4267200"/>
          </a:xfrm>
        </p:spPr>
        <p:txBody>
          <a:bodyPr/>
          <a:lstStyle>
            <a:lvl1pPr marL="0" indent="0">
              <a:buNone/>
              <a:defRPr sz="3200"/>
            </a:lvl1pPr>
          </a:lstStyle>
          <a:p>
            <a:r>
              <a:rPr kumimoji="0" lang="en-US" smtClean="0"/>
              <a:t>Drag picture to placeholder or click icon to add</a:t>
            </a:r>
            <a:endParaRPr kumimoji="0" lang="en-US" dirty="0"/>
          </a:p>
        </p:txBody>
      </p:sp>
      <p:sp>
        <p:nvSpPr>
          <p:cNvPr id="4" name="Text Placeholder 3"/>
          <p:cNvSpPr>
            <a:spLocks noGrp="1"/>
          </p:cNvSpPr>
          <p:nvPr>
            <p:ph type="body" sz="half" idx="2"/>
          </p:nvPr>
        </p:nvSpPr>
        <p:spPr>
          <a:xfrm>
            <a:off x="381000" y="990600"/>
            <a:ext cx="2438400" cy="5257800"/>
          </a:xfrm>
        </p:spPr>
        <p:txBody>
          <a:bodyPr/>
          <a:lstStyle>
            <a:lvl1pPr marL="0" indent="0">
              <a:spcAft>
                <a:spcPts val="1000"/>
              </a:spcAft>
              <a:buFontTx/>
              <a:buNone/>
              <a:defRPr sz="1600">
                <a:solidFill>
                  <a:srgbClr val="FFFFFF"/>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22" name="Rectangle 21"/>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a:xfrm>
            <a:off x="5788152" y="6404984"/>
            <a:ext cx="3044952" cy="365760"/>
          </a:xfrm>
        </p:spPr>
        <p:txBody>
          <a:bodyPr/>
          <a:lstStyle/>
          <a:p>
            <a:fld id="{B8588933-1945-0749-B8C4-1E619F30BE2D}" type="datetimeFigureOut">
              <a:rPr lang="en-US" smtClean="0"/>
              <a:t>11/17/2020</a:t>
            </a:fld>
            <a:endParaRPr lang="en-US"/>
          </a:p>
        </p:txBody>
      </p:sp>
      <p:sp>
        <p:nvSpPr>
          <p:cNvPr id="6" name="Footer Placeholder 5"/>
          <p:cNvSpPr>
            <a:spLocks noGrp="1"/>
          </p:cNvSpPr>
          <p:nvPr>
            <p:ph type="ftr" sz="quarter" idx="11"/>
          </p:nvPr>
        </p:nvSpPr>
        <p:spPr>
          <a:xfrm>
            <a:off x="301752" y="6410848"/>
            <a:ext cx="3584448" cy="365760"/>
          </a:xfrm>
        </p:spPr>
        <p:txBody>
          <a:bodyPr/>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393371"/>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Date Placeholder 13"/>
          <p:cNvSpPr>
            <a:spLocks noGrp="1"/>
          </p:cNvSpPr>
          <p:nvPr>
            <p:ph type="dt" sz="half" idx="2"/>
          </p:nvPr>
        </p:nvSpPr>
        <p:spPr>
          <a:xfrm>
            <a:off x="5791200" y="6404984"/>
            <a:ext cx="3044952" cy="365760"/>
          </a:xfrm>
          <a:prstGeom prst="rect">
            <a:avLst/>
          </a:prstGeom>
        </p:spPr>
        <p:txBody>
          <a:bodyPr vert="horz"/>
          <a:lstStyle>
            <a:lvl1pPr algn="r" eaLnBrk="1" latinLnBrk="0" hangingPunct="1">
              <a:defRPr kumimoji="0" sz="1400">
                <a:solidFill>
                  <a:srgbClr val="FFFFFF"/>
                </a:solidFill>
              </a:defRPr>
            </a:lvl1pPr>
          </a:lstStyle>
          <a:p>
            <a:fld id="{B8588933-1945-0749-B8C4-1E619F30BE2D}" type="datetimeFigureOut">
              <a:rPr lang="en-US" smtClean="0"/>
              <a:t>11/17/2020</a:t>
            </a:fld>
            <a:endParaRPr lang="en-US"/>
          </a:p>
        </p:txBody>
      </p:sp>
      <p:sp>
        <p:nvSpPr>
          <p:cNvPr id="3" name="Footer Placeholder 2"/>
          <p:cNvSpPr>
            <a:spLocks noGrp="1"/>
          </p:cNvSpPr>
          <p:nvPr>
            <p:ph type="ftr" sz="quarter" idx="3"/>
          </p:nvPr>
        </p:nvSpPr>
        <p:spPr>
          <a:xfrm>
            <a:off x="304800" y="6410848"/>
            <a:ext cx="3581400" cy="365760"/>
          </a:xfrm>
          <a:prstGeom prst="rect">
            <a:avLst/>
          </a:prstGeom>
        </p:spPr>
        <p:txBody>
          <a:bodyPr vert="horz"/>
          <a:lstStyle>
            <a:lvl1pPr algn="l" eaLnBrk="1" latinLnBrk="0" hangingPunct="1">
              <a:defRPr kumimoji="0" sz="1200">
                <a:solidFill>
                  <a:srgbClr val="FFFFFF"/>
                </a:solidFill>
              </a:defRPr>
            </a:lvl1pPr>
          </a:lstStyle>
          <a:p>
            <a:endParaRPr lang="en-US"/>
          </a:p>
        </p:txBody>
      </p:sp>
      <p:sp>
        <p:nvSpPr>
          <p:cNvPr id="8" name="Rectangle 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0" name="Straight Connector 9"/>
          <p:cNvSpPr>
            <a:spLocks noChangeShapeType="1"/>
          </p:cNvSpPr>
          <p:nvPr/>
        </p:nvSpPr>
        <p:spPr bwMode="auto">
          <a:xfrm>
            <a:off x="152400" y="1276743"/>
            <a:ext cx="8833104"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2" name="Oval 11"/>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4343400" y="1040174"/>
            <a:ext cx="457200" cy="441325"/>
          </a:xfrm>
          <a:prstGeom prst="rect">
            <a:avLst/>
          </a:prstGeom>
        </p:spPr>
        <p:txBody>
          <a:bodyPr vert="horz" lIns="45720" rIns="45720" anchor="ctr">
            <a:normAutofit/>
          </a:bodyPr>
          <a:lstStyle>
            <a:lvl1pPr algn="ctr" eaLnBrk="1" latinLnBrk="0" hangingPunct="1">
              <a:defRPr kumimoji="0" sz="1600">
                <a:solidFill>
                  <a:schemeClr val="accent3">
                    <a:shade val="75000"/>
                  </a:schemeClr>
                </a:solidFill>
              </a:defRPr>
            </a:lvl1pPr>
          </a:lstStyle>
          <a:p>
            <a:fld id="{F4879A8F-BB47-7A4D-BC0E-E8D3453A37B0}" type="slidenum">
              <a:rPr lang="en-US" smtClean="0"/>
              <a:t>‹#›</a:t>
            </a:fld>
            <a:endParaRPr lang="en-US"/>
          </a:p>
        </p:txBody>
      </p:sp>
      <p:sp>
        <p:nvSpPr>
          <p:cNvPr id="22" name="Title Placeholder 21"/>
          <p:cNvSpPr>
            <a:spLocks noGrp="1"/>
          </p:cNvSpPr>
          <p:nvPr>
            <p:ph type="title"/>
          </p:nvPr>
        </p:nvSpPr>
        <p:spPr>
          <a:xfrm>
            <a:off x="301752" y="228600"/>
            <a:ext cx="8534400" cy="758952"/>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301752" y="1524000"/>
            <a:ext cx="8534400" cy="459943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rtl="0" eaLnBrk="1" latinLnBrk="0" hangingPunct="1">
        <a:spcBef>
          <a:spcPct val="0"/>
        </a:spcBef>
        <a:buNone/>
        <a:defRPr kumimoji="0" sz="3300" kern="1200">
          <a:solidFill>
            <a:schemeClr val="accent3">
              <a:shade val="75000"/>
            </a:schemeClr>
          </a:solidFill>
          <a:latin typeface="+mj-lt"/>
          <a:ea typeface="+mj-ea"/>
          <a:cs typeface="+mj-cs"/>
        </a:defRPr>
      </a:lvl1pPr>
    </p:titleStyle>
    <p:bodyStyle>
      <a:lvl1pPr marL="274320" indent="-274320" algn="l" rtl="0" eaLnBrk="1" latinLnBrk="0" hangingPunct="1">
        <a:spcBef>
          <a:spcPct val="20000"/>
        </a:spcBef>
        <a:buClr>
          <a:schemeClr val="accent1"/>
        </a:buClr>
        <a:buSzPct val="85000"/>
        <a:buFont typeface="Wingdings 2"/>
        <a:buChar char=""/>
        <a:defRPr kumimoji="0" sz="2700" kern="1200">
          <a:solidFill>
            <a:schemeClr val="tx1"/>
          </a:solidFill>
          <a:latin typeface="+mn-lt"/>
          <a:ea typeface="+mn-ea"/>
          <a:cs typeface="+mn-cs"/>
        </a:defRPr>
      </a:lvl1pPr>
      <a:lvl2pPr marL="548640" indent="-274320" algn="l" rtl="0" eaLnBrk="1" latinLnBrk="0" hangingPunct="1">
        <a:spcBef>
          <a:spcPct val="20000"/>
        </a:spcBef>
        <a:buClr>
          <a:schemeClr val="accent2"/>
        </a:buClr>
        <a:buSzPct val="70000"/>
        <a:buFont typeface="Wingdings"/>
        <a:buChar char=""/>
        <a:defRPr kumimoji="0" sz="2200" kern="1200">
          <a:solidFill>
            <a:schemeClr val="tx2"/>
          </a:solidFill>
          <a:latin typeface="+mn-lt"/>
          <a:ea typeface="+mn-ea"/>
          <a:cs typeface="+mn-cs"/>
        </a:defRPr>
      </a:lvl2pPr>
      <a:lvl3pPr marL="822960" indent="-228600" algn="l" rtl="0" eaLnBrk="1" latinLnBrk="0" hangingPunct="1">
        <a:spcBef>
          <a:spcPct val="20000"/>
        </a:spcBef>
        <a:buClr>
          <a:schemeClr val="accent3"/>
        </a:buClr>
        <a:buSzPct val="7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ct val="20000"/>
        </a:spcBef>
        <a:buClr>
          <a:schemeClr val="accent4"/>
        </a:buClr>
        <a:buSzPct val="70000"/>
        <a:buFont typeface="Wingdings"/>
        <a:buChar char=""/>
        <a:defRPr kumimoji="0" sz="2000" kern="1200">
          <a:solidFill>
            <a:schemeClr val="tx2"/>
          </a:solidFill>
          <a:latin typeface="+mn-lt"/>
          <a:ea typeface="+mn-ea"/>
          <a:cs typeface="+mn-cs"/>
        </a:defRPr>
      </a:lvl4pPr>
      <a:lvl5pPr marL="1371600" indent="-228600" algn="l" rtl="0" eaLnBrk="1" latinLnBrk="0" hangingPunct="1">
        <a:spcBef>
          <a:spcPct val="20000"/>
        </a:spcBef>
        <a:buClr>
          <a:schemeClr val="accent5"/>
        </a:buClr>
        <a:buFontTx/>
        <a:buChar char="•"/>
        <a:defRPr kumimoji="0" sz="1800"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hyperlink" Target="https://journals.lww.com/epidem/Fulltext/2000/03000/Beyond_Ovulation__Oral_Contraceptives_and.5.aspx" TargetMode="External"/><Relationship Id="rId2" Type="http://schemas.openxmlformats.org/officeDocument/2006/relationships/hyperlink" Target="https://journals.lww.com/epidem/Fulltext/2000/03000/Declining_Ovarian_Cancer_Rates_in_U_S__Women_in.4.aspx" TargetMode="External"/><Relationship Id="rId1" Type="http://schemas.openxmlformats.org/officeDocument/2006/relationships/slideLayout" Target="../slideLayouts/slideLayout2.xml"/><Relationship Id="rId4" Type="http://schemas.openxmlformats.org/officeDocument/2006/relationships/hyperlink" Target="http://doi.org/10.1038/bjc.2011.371" TargetMode="External"/></Relationships>
</file>

<file path=ppt/slides/_rels/slide27.xml.rels><?xml version="1.0" encoding="UTF-8" standalone="yes"?>
<Relationships xmlns="http://schemas.openxmlformats.org/package/2006/relationships"><Relationship Id="rId3" Type="http://schemas.openxmlformats.org/officeDocument/2006/relationships/hyperlink" Target="http://dx.doi.org/10.1038/sj.bjc.6602239" TargetMode="External"/><Relationship Id="rId2" Type="http://schemas.openxmlformats.org/officeDocument/2006/relationships/hyperlink" Target="https://doi.org/10.1038/sj.bjc.6604392" TargetMode="Externa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hyperlink" Target="https://www.medscape.com/viewarticle/408191" TargetMode="External"/><Relationship Id="rId7" Type="http://schemas.openxmlformats.org/officeDocument/2006/relationships/hyperlink" Target="https://doi.org/10.1016/j.annepidem.2010.10.002" TargetMode="External"/><Relationship Id="rId2" Type="http://schemas.openxmlformats.org/officeDocument/2006/relationships/hyperlink" Target="https://doi.org/10.1002/ijc.10696" TargetMode="External"/><Relationship Id="rId1" Type="http://schemas.openxmlformats.org/officeDocument/2006/relationships/slideLayout" Target="../slideLayouts/slideLayout2.xml"/><Relationship Id="rId6" Type="http://schemas.openxmlformats.org/officeDocument/2006/relationships/hyperlink" Target="https://doi.org/10.1016/S0140-6736(08)60167-1" TargetMode="External"/><Relationship Id="rId5" Type="http://schemas.openxmlformats.org/officeDocument/2006/relationships/hyperlink" Target="https://doi.org/10.1016/S0140-6736(08)60142-7" TargetMode="External"/><Relationship Id="rId4" Type="http://schemas.openxmlformats.org/officeDocument/2006/relationships/hyperlink" Target="https://doi.org/10.1016/S0140-6736(08)60139-7" TargetMode="External"/></Relationships>
</file>

<file path=ppt/slides/_rels/slide29.xml.rels><?xml version="1.0" encoding="UTF-8" standalone="yes"?>
<Relationships xmlns="http://schemas.openxmlformats.org/package/2006/relationships"><Relationship Id="rId8" Type="http://schemas.openxmlformats.org/officeDocument/2006/relationships/hyperlink" Target="https://www.ncbi.nlm.nih.gov/pubmed/?term=Havrilesky%20LJ%5BAuthor%5D&amp;cauthor=true&amp;cauthor_uid=23743450" TargetMode="External"/><Relationship Id="rId3" Type="http://schemas.openxmlformats.org/officeDocument/2006/relationships/hyperlink" Target="https://doi.org/10.1016/j.ajog.2017.02.002" TargetMode="External"/><Relationship Id="rId7" Type="http://schemas.openxmlformats.org/officeDocument/2006/relationships/hyperlink" Target="https://doi.org/10.1093/jnci/94.1.32" TargetMode="External"/><Relationship Id="rId2" Type="http://schemas.openxmlformats.org/officeDocument/2006/relationships/notesSlide" Target="../notesSlides/notesSlide24.xml"/><Relationship Id="rId1" Type="http://schemas.openxmlformats.org/officeDocument/2006/relationships/slideLayout" Target="../slideLayouts/slideLayout2.xml"/><Relationship Id="rId6" Type="http://schemas.openxmlformats.org/officeDocument/2006/relationships/hyperlink" Target="https://doi.org/10.1136/bmj.39289.649410.55" TargetMode="External"/><Relationship Id="rId5" Type="http://schemas.openxmlformats.org/officeDocument/2006/relationships/hyperlink" Target="https://doi.org/10.1186/s12885-015-1774-z" TargetMode="External"/><Relationship Id="rId10" Type="http://schemas.openxmlformats.org/officeDocument/2006/relationships/hyperlink" Target="https://www.ncbi.nlm.nih.gov/pubmed/?term=Lowery%20WJ%5BAuthor%5D&amp;cauthor=true&amp;cauthor_uid=23743450" TargetMode="External"/><Relationship Id="rId4" Type="http://schemas.openxmlformats.org/officeDocument/2006/relationships/hyperlink" Target="https://doi.org/10.1158/1055-9965.EPI-16-0011" TargetMode="External"/><Relationship Id="rId9" Type="http://schemas.openxmlformats.org/officeDocument/2006/relationships/hyperlink" Target="https://www.ncbi.nlm.nih.gov/pubmed/?term=Moorman%20PG%5BAuthor%5D&amp;cauthor=true&amp;cauthor_uid=23743450"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lstStyle/>
          <a:p>
            <a:r>
              <a:rPr lang="en-US" dirty="0" smtClean="0"/>
              <a:t>Capstone project</a:t>
            </a:r>
          </a:p>
          <a:p>
            <a:r>
              <a:rPr lang="en-US" dirty="0" err="1" smtClean="0"/>
              <a:t>mpas</a:t>
            </a:r>
            <a:r>
              <a:rPr lang="en-US" dirty="0" smtClean="0"/>
              <a:t> 218, spring 2019</a:t>
            </a:r>
          </a:p>
          <a:p>
            <a:r>
              <a:rPr lang="en-US" dirty="0" smtClean="0"/>
              <a:t>Tara </a:t>
            </a:r>
            <a:r>
              <a:rPr lang="en-US" dirty="0" err="1" smtClean="0"/>
              <a:t>grayson</a:t>
            </a:r>
            <a:endParaRPr lang="en-US" dirty="0" smtClean="0"/>
          </a:p>
          <a:p>
            <a:r>
              <a:rPr lang="en-US" dirty="0" smtClean="0"/>
              <a:t>Created March 28, 2019</a:t>
            </a:r>
          </a:p>
          <a:p>
            <a:endParaRPr lang="en-US" dirty="0"/>
          </a:p>
        </p:txBody>
      </p:sp>
      <p:sp>
        <p:nvSpPr>
          <p:cNvPr id="2" name="Title 1"/>
          <p:cNvSpPr>
            <a:spLocks noGrp="1"/>
          </p:cNvSpPr>
          <p:nvPr>
            <p:ph type="ctrTitle"/>
          </p:nvPr>
        </p:nvSpPr>
        <p:spPr/>
        <p:txBody>
          <a:bodyPr>
            <a:normAutofit fontScale="90000"/>
          </a:bodyPr>
          <a:lstStyle/>
          <a:p>
            <a:r>
              <a:rPr lang="en-US" dirty="0" smtClean="0"/>
              <a:t>Combined Oral Contraceptives and Ovarian Cancer Risk Prediction</a:t>
            </a:r>
            <a:endParaRPr lang="en-US" dirty="0"/>
          </a:p>
        </p:txBody>
      </p:sp>
    </p:spTree>
    <p:extLst>
      <p:ext uri="{BB962C8B-B14F-4D97-AF65-F5344CB8AC3E}">
        <p14:creationId xmlns:p14="http://schemas.microsoft.com/office/powerpoint/2010/main" val="4950013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Background- Risk Factors (Decreased)</a:t>
            </a:r>
            <a:endParaRPr lang="en-US" dirty="0"/>
          </a:p>
        </p:txBody>
      </p:sp>
      <p:sp>
        <p:nvSpPr>
          <p:cNvPr id="3" name="Content Placeholder 2"/>
          <p:cNvSpPr>
            <a:spLocks noGrp="1"/>
          </p:cNvSpPr>
          <p:nvPr>
            <p:ph sz="quarter" idx="1"/>
          </p:nvPr>
        </p:nvSpPr>
        <p:spPr/>
        <p:txBody>
          <a:bodyPr/>
          <a:lstStyle/>
          <a:p>
            <a:r>
              <a:rPr lang="en-US" dirty="0" smtClean="0"/>
              <a:t>Factors that may reduce a woman’s risk:</a:t>
            </a:r>
          </a:p>
          <a:p>
            <a:pPr lvl="1"/>
            <a:r>
              <a:rPr lang="en-US" dirty="0" smtClean="0">
                <a:solidFill>
                  <a:srgbClr val="FF0000"/>
                </a:solidFill>
              </a:rPr>
              <a:t>Oral contraceptives</a:t>
            </a:r>
          </a:p>
          <a:p>
            <a:pPr lvl="1"/>
            <a:r>
              <a:rPr lang="en-US" dirty="0" smtClean="0"/>
              <a:t>Parity</a:t>
            </a:r>
          </a:p>
          <a:p>
            <a:pPr lvl="1"/>
            <a:r>
              <a:rPr lang="en-US" dirty="0" err="1" smtClean="0"/>
              <a:t>Oophrectomy</a:t>
            </a:r>
            <a:r>
              <a:rPr lang="en-US" dirty="0" smtClean="0"/>
              <a:t> </a:t>
            </a:r>
          </a:p>
          <a:p>
            <a:pPr lvl="1"/>
            <a:r>
              <a:rPr lang="en-US" dirty="0"/>
              <a:t>T</a:t>
            </a:r>
            <a:r>
              <a:rPr lang="en-US" dirty="0" smtClean="0"/>
              <a:t>ubal ligation</a:t>
            </a:r>
          </a:p>
          <a:p>
            <a:pPr marL="0" indent="0">
              <a:buNone/>
            </a:pPr>
            <a:endParaRPr lang="en-US" dirty="0" smtClean="0"/>
          </a:p>
          <a:p>
            <a:pPr lvl="1"/>
            <a:endParaRPr lang="en-US" dirty="0" smtClean="0"/>
          </a:p>
          <a:p>
            <a:pPr lvl="1"/>
            <a:endParaRPr lang="en-US" dirty="0"/>
          </a:p>
        </p:txBody>
      </p:sp>
    </p:spTree>
    <p:extLst>
      <p:ext uri="{BB962C8B-B14F-4D97-AF65-F5344CB8AC3E}">
        <p14:creationId xmlns:p14="http://schemas.microsoft.com/office/powerpoint/2010/main" val="174292361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Background- Oral Contraceptives</a:t>
            </a:r>
            <a:endParaRPr lang="en-US" dirty="0"/>
          </a:p>
        </p:txBody>
      </p:sp>
      <p:sp>
        <p:nvSpPr>
          <p:cNvPr id="3" name="Content Placeholder 2"/>
          <p:cNvSpPr>
            <a:spLocks noGrp="1"/>
          </p:cNvSpPr>
          <p:nvPr>
            <p:ph sz="quarter" idx="1"/>
          </p:nvPr>
        </p:nvSpPr>
        <p:spPr>
          <a:xfrm>
            <a:off x="301752" y="1527047"/>
            <a:ext cx="8503920" cy="5081511"/>
          </a:xfrm>
        </p:spPr>
        <p:txBody>
          <a:bodyPr>
            <a:normAutofit/>
          </a:bodyPr>
          <a:lstStyle/>
          <a:p>
            <a:r>
              <a:rPr lang="en-US" dirty="0" smtClean="0"/>
              <a:t>Introduced almost 60 years ago.</a:t>
            </a:r>
          </a:p>
          <a:p>
            <a:r>
              <a:rPr lang="en-US" dirty="0" smtClean="0"/>
              <a:t>100,000 women use them every day worldwide.</a:t>
            </a:r>
          </a:p>
          <a:p>
            <a:r>
              <a:rPr lang="en-US" dirty="0" smtClean="0"/>
              <a:t>Since 1965, ovarian cancer has declined, most likely due to increased use of oral contraceptives.</a:t>
            </a:r>
          </a:p>
          <a:p>
            <a:r>
              <a:rPr lang="en-US" u="sng" dirty="0" smtClean="0"/>
              <a:t>Previous research</a:t>
            </a:r>
            <a:r>
              <a:rPr lang="en-US" dirty="0" smtClean="0"/>
              <a:t>:</a:t>
            </a:r>
          </a:p>
          <a:p>
            <a:pPr lvl="1"/>
            <a:r>
              <a:rPr lang="en-US" dirty="0" smtClean="0"/>
              <a:t>Oral contraceptives reduce the risk of ovarian cancer</a:t>
            </a:r>
          </a:p>
          <a:p>
            <a:pPr lvl="1"/>
            <a:r>
              <a:rPr lang="en-US" dirty="0" smtClean="0"/>
              <a:t>The protective effect continues after use ceases.</a:t>
            </a:r>
          </a:p>
          <a:p>
            <a:pPr lvl="1"/>
            <a:r>
              <a:rPr lang="en-US" dirty="0" smtClean="0"/>
              <a:t>Women who use COCs for a total of 5-9 years reduce their risk by 35%.</a:t>
            </a:r>
          </a:p>
          <a:p>
            <a:pPr lvl="1"/>
            <a:r>
              <a:rPr lang="en-US" dirty="0" smtClean="0"/>
              <a:t>Protective effect lasts 30 years with diminishing strength after discontinuation.</a:t>
            </a:r>
          </a:p>
          <a:p>
            <a:endParaRPr lang="en-US" dirty="0"/>
          </a:p>
        </p:txBody>
      </p:sp>
    </p:spTree>
    <p:extLst>
      <p:ext uri="{BB962C8B-B14F-4D97-AF65-F5344CB8AC3E}">
        <p14:creationId xmlns:p14="http://schemas.microsoft.com/office/powerpoint/2010/main" val="235873276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301752" y="124936"/>
            <a:ext cx="8534400" cy="758952"/>
          </a:xfrm>
        </p:spPr>
        <p:txBody>
          <a:bodyPr/>
          <a:lstStyle/>
          <a:p>
            <a:r>
              <a:rPr lang="en-US" dirty="0" smtClean="0"/>
              <a:t>Background- Oral Contraceptives</a:t>
            </a:r>
            <a:endParaRPr lang="en-US" dirty="0"/>
          </a:p>
        </p:txBody>
      </p:sp>
      <p:sp>
        <p:nvSpPr>
          <p:cNvPr id="4" name="Content Placeholder 3"/>
          <p:cNvSpPr>
            <a:spLocks noGrp="1"/>
          </p:cNvSpPr>
          <p:nvPr>
            <p:ph sz="half" idx="1"/>
          </p:nvPr>
        </p:nvSpPr>
        <p:spPr>
          <a:xfrm>
            <a:off x="301752" y="1371600"/>
            <a:ext cx="4038600" cy="5486400"/>
          </a:xfrm>
        </p:spPr>
        <p:txBody>
          <a:bodyPr>
            <a:normAutofit fontScale="92500" lnSpcReduction="20000"/>
          </a:bodyPr>
          <a:lstStyle/>
          <a:p>
            <a:pPr marL="0" indent="0">
              <a:buNone/>
            </a:pPr>
            <a:r>
              <a:rPr lang="en-US" b="1" u="sng" dirty="0" smtClean="0"/>
              <a:t>Indications:</a:t>
            </a:r>
          </a:p>
          <a:p>
            <a:r>
              <a:rPr lang="en-US" dirty="0" smtClean="0"/>
              <a:t>Contraception</a:t>
            </a:r>
          </a:p>
          <a:p>
            <a:r>
              <a:rPr lang="en-US" dirty="0" smtClean="0"/>
              <a:t>Acne control</a:t>
            </a:r>
          </a:p>
          <a:p>
            <a:r>
              <a:rPr lang="en-US" dirty="0" smtClean="0"/>
              <a:t>Dysmenorrhea</a:t>
            </a:r>
          </a:p>
          <a:p>
            <a:r>
              <a:rPr lang="en-US" dirty="0" smtClean="0"/>
              <a:t>PCOS</a:t>
            </a:r>
          </a:p>
          <a:p>
            <a:r>
              <a:rPr lang="en-US" dirty="0" smtClean="0"/>
              <a:t>Endometriosis</a:t>
            </a:r>
          </a:p>
          <a:p>
            <a:pPr marL="0" indent="0">
              <a:buNone/>
            </a:pPr>
            <a:endParaRPr lang="en-US" dirty="0" smtClean="0"/>
          </a:p>
          <a:p>
            <a:pPr marL="0" indent="0">
              <a:buNone/>
            </a:pPr>
            <a:r>
              <a:rPr lang="en-US" b="1" u="sng" dirty="0" smtClean="0"/>
              <a:t>Contraindications:</a:t>
            </a:r>
          </a:p>
          <a:p>
            <a:r>
              <a:rPr lang="en-US" dirty="0" smtClean="0"/>
              <a:t>Hepatic disease</a:t>
            </a:r>
          </a:p>
          <a:p>
            <a:r>
              <a:rPr lang="en-US" dirty="0" smtClean="0"/>
              <a:t>TOB use &gt;</a:t>
            </a:r>
            <a:r>
              <a:rPr lang="en-US" dirty="0" err="1" smtClean="0"/>
              <a:t>ag</a:t>
            </a:r>
            <a:r>
              <a:rPr lang="en-US" dirty="0" smtClean="0"/>
              <a:t> e35</a:t>
            </a:r>
          </a:p>
          <a:p>
            <a:r>
              <a:rPr lang="en-US" dirty="0" err="1" smtClean="0"/>
              <a:t>Hypercoagulopathies</a:t>
            </a:r>
            <a:endParaRPr lang="en-US" dirty="0" smtClean="0"/>
          </a:p>
          <a:p>
            <a:r>
              <a:rPr lang="en-US" dirty="0" err="1" smtClean="0"/>
              <a:t>Hx</a:t>
            </a:r>
            <a:r>
              <a:rPr lang="en-US" dirty="0" smtClean="0"/>
              <a:t> of stroke</a:t>
            </a:r>
          </a:p>
          <a:p>
            <a:r>
              <a:rPr lang="en-US" dirty="0" smtClean="0"/>
              <a:t>Current breast cancer</a:t>
            </a:r>
          </a:p>
          <a:p>
            <a:r>
              <a:rPr lang="en-US" dirty="0" smtClean="0"/>
              <a:t>Uncontrolled HNT </a:t>
            </a:r>
          </a:p>
          <a:p>
            <a:r>
              <a:rPr lang="en-US" dirty="0" smtClean="0"/>
              <a:t>CAD</a:t>
            </a:r>
          </a:p>
          <a:p>
            <a:endParaRPr lang="en-US" dirty="0"/>
          </a:p>
        </p:txBody>
      </p:sp>
      <p:sp>
        <p:nvSpPr>
          <p:cNvPr id="2" name="Text Placeholder 1"/>
          <p:cNvSpPr>
            <a:spLocks noGrp="1"/>
          </p:cNvSpPr>
          <p:nvPr>
            <p:ph sz="half" idx="2"/>
          </p:nvPr>
        </p:nvSpPr>
        <p:spPr>
          <a:xfrm>
            <a:off x="4800600" y="1371600"/>
            <a:ext cx="4038600" cy="5029632"/>
          </a:xfrm>
        </p:spPr>
        <p:txBody>
          <a:bodyPr>
            <a:normAutofit fontScale="92500" lnSpcReduction="20000"/>
          </a:bodyPr>
          <a:lstStyle/>
          <a:p>
            <a:pPr marL="0" indent="0">
              <a:buNone/>
            </a:pPr>
            <a:r>
              <a:rPr lang="en-US" b="1" u="sng" dirty="0" smtClean="0"/>
              <a:t>ADRs:</a:t>
            </a:r>
          </a:p>
          <a:p>
            <a:r>
              <a:rPr lang="en-US" dirty="0" smtClean="0"/>
              <a:t>Abnormal weight gain</a:t>
            </a:r>
          </a:p>
          <a:p>
            <a:r>
              <a:rPr lang="en-US" dirty="0" smtClean="0"/>
              <a:t>Headaches</a:t>
            </a:r>
          </a:p>
          <a:p>
            <a:r>
              <a:rPr lang="en-US" dirty="0" smtClean="0"/>
              <a:t>Amenorrhea</a:t>
            </a:r>
          </a:p>
          <a:p>
            <a:r>
              <a:rPr lang="en-US" dirty="0" smtClean="0"/>
              <a:t>Nausea</a:t>
            </a:r>
          </a:p>
          <a:p>
            <a:r>
              <a:rPr lang="en-US" dirty="0" smtClean="0"/>
              <a:t>Breast tenderness</a:t>
            </a:r>
          </a:p>
          <a:p>
            <a:r>
              <a:rPr lang="en-US" dirty="0" smtClean="0"/>
              <a:t>Vaginal infections</a:t>
            </a:r>
          </a:p>
          <a:p>
            <a:r>
              <a:rPr lang="en-US" dirty="0" smtClean="0"/>
              <a:t>Cardiovascular: thromboembolism, HTN, stroke, MI</a:t>
            </a:r>
          </a:p>
          <a:p>
            <a:r>
              <a:rPr lang="en-US" dirty="0" smtClean="0"/>
              <a:t>Depression</a:t>
            </a:r>
          </a:p>
          <a:p>
            <a:r>
              <a:rPr lang="en-US" dirty="0" smtClean="0"/>
              <a:t>Gallbladder disease</a:t>
            </a:r>
          </a:p>
          <a:p>
            <a:endParaRPr lang="en-US" dirty="0"/>
          </a:p>
        </p:txBody>
      </p:sp>
      <p:sp>
        <p:nvSpPr>
          <p:cNvPr id="7" name="TextBox 6"/>
          <p:cNvSpPr txBox="1"/>
          <p:nvPr/>
        </p:nvSpPr>
        <p:spPr>
          <a:xfrm>
            <a:off x="4521333" y="5754901"/>
            <a:ext cx="4711145" cy="646331"/>
          </a:xfrm>
          <a:prstGeom prst="rect">
            <a:avLst/>
          </a:prstGeom>
          <a:noFill/>
        </p:spPr>
        <p:txBody>
          <a:bodyPr wrap="none" rtlCol="0">
            <a:spAutoFit/>
          </a:bodyPr>
          <a:lstStyle/>
          <a:p>
            <a:r>
              <a:rPr lang="en-US" dirty="0" smtClean="0"/>
              <a:t>Newer formulations contain lower amounts</a:t>
            </a:r>
          </a:p>
          <a:p>
            <a:r>
              <a:rPr lang="en-US" dirty="0" smtClean="0"/>
              <a:t>Of estrogen and progestin= Less side effects</a:t>
            </a:r>
            <a:endParaRPr lang="en-US" dirty="0"/>
          </a:p>
        </p:txBody>
      </p:sp>
    </p:spTree>
    <p:extLst>
      <p:ext uri="{BB962C8B-B14F-4D97-AF65-F5344CB8AC3E}">
        <p14:creationId xmlns:p14="http://schemas.microsoft.com/office/powerpoint/2010/main" val="39049714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Getting to the Question</a:t>
            </a:r>
            <a:endParaRPr lang="en-US" dirty="0"/>
          </a:p>
        </p:txBody>
      </p:sp>
      <p:sp>
        <p:nvSpPr>
          <p:cNvPr id="3" name="Content Placeholder 2"/>
          <p:cNvSpPr>
            <a:spLocks noGrp="1"/>
          </p:cNvSpPr>
          <p:nvPr>
            <p:ph sz="quarter" idx="1"/>
          </p:nvPr>
        </p:nvSpPr>
        <p:spPr/>
        <p:txBody>
          <a:bodyPr>
            <a:normAutofit/>
          </a:bodyPr>
          <a:lstStyle/>
          <a:p>
            <a:r>
              <a:rPr lang="en-US" dirty="0" smtClean="0"/>
              <a:t>Do oral contraceptives reduce the risk of ovarian cancer? </a:t>
            </a:r>
            <a:r>
              <a:rPr lang="mr-IN" dirty="0" smtClean="0"/>
              <a:t>–</a:t>
            </a:r>
            <a:r>
              <a:rPr lang="en-US" dirty="0" smtClean="0"/>
              <a:t> YES.</a:t>
            </a:r>
          </a:p>
          <a:p>
            <a:r>
              <a:rPr lang="en-US" dirty="0" smtClean="0"/>
              <a:t>Several studies addressed this question. They found </a:t>
            </a:r>
            <a:r>
              <a:rPr lang="en-US" dirty="0"/>
              <a:t>an inverse relationship between oral contraceptive use and ovarian cancer risk. </a:t>
            </a:r>
            <a:endParaRPr lang="en-US" dirty="0" smtClean="0"/>
          </a:p>
          <a:p>
            <a:r>
              <a:rPr lang="en-US" dirty="0" smtClean="0"/>
              <a:t>Some found a relationship with EOC risk and parity.</a:t>
            </a:r>
          </a:p>
          <a:p>
            <a:r>
              <a:rPr lang="en-US" dirty="0" smtClean="0"/>
              <a:t>Types: meta-analysis, case control and cohort studies.</a:t>
            </a:r>
          </a:p>
        </p:txBody>
      </p:sp>
    </p:spTree>
    <p:extLst>
      <p:ext uri="{BB962C8B-B14F-4D97-AF65-F5344CB8AC3E}">
        <p14:creationId xmlns:p14="http://schemas.microsoft.com/office/powerpoint/2010/main" val="146867581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Getting to the Question</a:t>
            </a:r>
            <a:endParaRPr lang="en-US" dirty="0"/>
          </a:p>
        </p:txBody>
      </p:sp>
      <p:sp>
        <p:nvSpPr>
          <p:cNvPr id="3" name="Content Placeholder 2"/>
          <p:cNvSpPr>
            <a:spLocks noGrp="1"/>
          </p:cNvSpPr>
          <p:nvPr>
            <p:ph sz="quarter" idx="1"/>
          </p:nvPr>
        </p:nvSpPr>
        <p:spPr/>
        <p:txBody>
          <a:bodyPr/>
          <a:lstStyle/>
          <a:p>
            <a:r>
              <a:rPr lang="en-US" dirty="0"/>
              <a:t>Inclusion criteria: women between age 20-75, </a:t>
            </a:r>
            <a:r>
              <a:rPr lang="en-US" dirty="0" err="1"/>
              <a:t>parous</a:t>
            </a:r>
            <a:r>
              <a:rPr lang="en-US" dirty="0"/>
              <a:t>, non-</a:t>
            </a:r>
            <a:r>
              <a:rPr lang="en-US" dirty="0" err="1"/>
              <a:t>parous</a:t>
            </a:r>
            <a:r>
              <a:rPr lang="en-US" dirty="0"/>
              <a:t>, postmenopausal, and pre-menopausal women.</a:t>
            </a:r>
          </a:p>
          <a:p>
            <a:r>
              <a:rPr lang="en-US" dirty="0"/>
              <a:t>Exclusion criteria: </a:t>
            </a:r>
            <a:r>
              <a:rPr lang="en-US" dirty="0" err="1"/>
              <a:t>non-english</a:t>
            </a:r>
            <a:r>
              <a:rPr lang="en-US" dirty="0"/>
              <a:t> studies, non-human subjects, studies prior to year 2000. </a:t>
            </a:r>
          </a:p>
          <a:p>
            <a:r>
              <a:rPr lang="en-US" dirty="0"/>
              <a:t>25 articles met inclusion criteria.</a:t>
            </a:r>
          </a:p>
          <a:p>
            <a:r>
              <a:rPr lang="en-US" dirty="0"/>
              <a:t>4 will be discussed here. </a:t>
            </a:r>
          </a:p>
          <a:p>
            <a:pPr marL="0" indent="0">
              <a:buNone/>
            </a:pPr>
            <a:endParaRPr lang="en-US" dirty="0"/>
          </a:p>
        </p:txBody>
      </p:sp>
    </p:spTree>
    <p:extLst>
      <p:ext uri="{BB962C8B-B14F-4D97-AF65-F5344CB8AC3E}">
        <p14:creationId xmlns:p14="http://schemas.microsoft.com/office/powerpoint/2010/main" val="317493147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Examining the Evidence- Study A</a:t>
            </a:r>
            <a:endParaRPr lang="en-US" dirty="0"/>
          </a:p>
        </p:txBody>
      </p:sp>
      <p:sp>
        <p:nvSpPr>
          <p:cNvPr id="3" name="Content Placeholder 2"/>
          <p:cNvSpPr>
            <a:spLocks noGrp="1"/>
          </p:cNvSpPr>
          <p:nvPr>
            <p:ph sz="quarter" idx="1"/>
          </p:nvPr>
        </p:nvSpPr>
        <p:spPr/>
        <p:txBody>
          <a:bodyPr/>
          <a:lstStyle/>
          <a:p>
            <a:r>
              <a:rPr lang="en-US" dirty="0" smtClean="0"/>
              <a:t>Study A: </a:t>
            </a:r>
            <a:r>
              <a:rPr lang="en-US" dirty="0" err="1" smtClean="0"/>
              <a:t>Beral</a:t>
            </a:r>
            <a:r>
              <a:rPr lang="en-US" dirty="0" smtClean="0"/>
              <a:t> et al</a:t>
            </a:r>
          </a:p>
          <a:p>
            <a:pPr lvl="1"/>
            <a:r>
              <a:rPr lang="en-US" u="sng" dirty="0" smtClean="0"/>
              <a:t>Findings: </a:t>
            </a:r>
            <a:r>
              <a:rPr lang="en-US" dirty="0" smtClean="0"/>
              <a:t>The longer the duration of COC use, the greater the reduction in ovarian cancer risk.</a:t>
            </a:r>
          </a:p>
          <a:p>
            <a:pPr lvl="2"/>
            <a:r>
              <a:rPr lang="en-US" dirty="0" smtClean="0"/>
              <a:t>20% reduction per 5 years of use.</a:t>
            </a:r>
          </a:p>
          <a:p>
            <a:pPr lvl="2"/>
            <a:r>
              <a:rPr lang="en-US" dirty="0" smtClean="0"/>
              <a:t>Risk reduction persisted &gt;30 years, and attenuated  over time.</a:t>
            </a:r>
          </a:p>
          <a:p>
            <a:pPr lvl="1"/>
            <a:r>
              <a:rPr lang="en-US" u="sng" dirty="0" smtClean="0"/>
              <a:t>Strengths: </a:t>
            </a:r>
            <a:r>
              <a:rPr lang="en-US" dirty="0" smtClean="0"/>
              <a:t>Meta-analysis from 45 epidemiological studies</a:t>
            </a:r>
            <a:endParaRPr lang="en-US" u="sng" dirty="0" smtClean="0"/>
          </a:p>
          <a:p>
            <a:pPr lvl="1"/>
            <a:r>
              <a:rPr lang="en-US" u="sng" dirty="0" smtClean="0"/>
              <a:t>Weakness: </a:t>
            </a:r>
            <a:r>
              <a:rPr lang="en-US" dirty="0" smtClean="0"/>
              <a:t>information may not be up to date, some studies may be overlooked, some studies in progress. </a:t>
            </a:r>
            <a:endParaRPr lang="en-US" u="sng" dirty="0" smtClean="0"/>
          </a:p>
          <a:p>
            <a:pPr lvl="1"/>
            <a:r>
              <a:rPr lang="en-US" u="sng" dirty="0" smtClean="0">
                <a:solidFill>
                  <a:srgbClr val="FF0000"/>
                </a:solidFill>
              </a:rPr>
              <a:t>Un-answered questions: </a:t>
            </a:r>
            <a:endParaRPr lang="en-US" dirty="0" smtClean="0">
              <a:solidFill>
                <a:srgbClr val="FF0000"/>
              </a:solidFill>
            </a:endParaRPr>
          </a:p>
          <a:p>
            <a:pPr lvl="1"/>
            <a:endParaRPr lang="en-US" dirty="0" smtClean="0"/>
          </a:p>
          <a:p>
            <a:pPr lvl="1"/>
            <a:endParaRPr lang="en-US" dirty="0"/>
          </a:p>
        </p:txBody>
      </p:sp>
    </p:spTree>
    <p:extLst>
      <p:ext uri="{BB962C8B-B14F-4D97-AF65-F5344CB8AC3E}">
        <p14:creationId xmlns:p14="http://schemas.microsoft.com/office/powerpoint/2010/main" val="171943153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15" descr="Screen Shot 2019-04-10 at 5.18.22 P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13909" y="242761"/>
            <a:ext cx="6741862" cy="6121611"/>
          </a:xfrm>
          <a:prstGeom prst="rect">
            <a:avLst/>
          </a:prstGeom>
        </p:spPr>
      </p:pic>
    </p:spTree>
    <p:extLst>
      <p:ext uri="{BB962C8B-B14F-4D97-AF65-F5344CB8AC3E}">
        <p14:creationId xmlns:p14="http://schemas.microsoft.com/office/powerpoint/2010/main" val="379779869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Screen Shot 2019-04-10 at 5.19.20 P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90457" y="241780"/>
            <a:ext cx="7582797" cy="6135583"/>
          </a:xfrm>
          <a:prstGeom prst="rect">
            <a:avLst/>
          </a:prstGeom>
        </p:spPr>
      </p:pic>
    </p:spTree>
    <p:extLst>
      <p:ext uri="{BB962C8B-B14F-4D97-AF65-F5344CB8AC3E}">
        <p14:creationId xmlns:p14="http://schemas.microsoft.com/office/powerpoint/2010/main" val="254014811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Examining the Evidence- Study B</a:t>
            </a:r>
            <a:endParaRPr lang="en-US" dirty="0"/>
          </a:p>
        </p:txBody>
      </p:sp>
      <p:sp>
        <p:nvSpPr>
          <p:cNvPr id="3" name="Content Placeholder 2"/>
          <p:cNvSpPr>
            <a:spLocks noGrp="1"/>
          </p:cNvSpPr>
          <p:nvPr>
            <p:ph sz="quarter" idx="1"/>
          </p:nvPr>
        </p:nvSpPr>
        <p:spPr>
          <a:xfrm>
            <a:off x="168080" y="1377656"/>
            <a:ext cx="8668072" cy="5083523"/>
          </a:xfrm>
        </p:spPr>
        <p:txBody>
          <a:bodyPr>
            <a:normAutofit fontScale="92500"/>
          </a:bodyPr>
          <a:lstStyle/>
          <a:p>
            <a:r>
              <a:rPr lang="en-US" dirty="0" smtClean="0"/>
              <a:t>Study B: Cook et al</a:t>
            </a:r>
          </a:p>
          <a:p>
            <a:pPr lvl="1"/>
            <a:r>
              <a:rPr lang="en-US" u="sng" dirty="0" smtClean="0"/>
              <a:t>Findings: </a:t>
            </a:r>
          </a:p>
          <a:p>
            <a:pPr lvl="2"/>
            <a:r>
              <a:rPr lang="en-US" dirty="0" smtClean="0"/>
              <a:t>COC use is associated with a risk reduction- strongly related to longer durations of use, shorter interval since last use, and younger age at first use.</a:t>
            </a:r>
          </a:p>
          <a:p>
            <a:pPr lvl="2"/>
            <a:r>
              <a:rPr lang="en-US" dirty="0" smtClean="0"/>
              <a:t>COC </a:t>
            </a:r>
            <a:r>
              <a:rPr lang="en-US" dirty="0"/>
              <a:t>use before the first full-term pregnancy was associated with a 40% risk reduction, even with short-term </a:t>
            </a:r>
            <a:r>
              <a:rPr lang="en-US" dirty="0" smtClean="0"/>
              <a:t>use.</a:t>
            </a:r>
          </a:p>
          <a:p>
            <a:pPr lvl="2"/>
            <a:r>
              <a:rPr lang="en-US" dirty="0" smtClean="0"/>
              <a:t>Use after 1</a:t>
            </a:r>
            <a:r>
              <a:rPr lang="en-US" baseline="30000" dirty="0" smtClean="0"/>
              <a:t>st</a:t>
            </a:r>
            <a:r>
              <a:rPr lang="en-US" dirty="0" smtClean="0"/>
              <a:t> birth was associated with smaller reduction in risk w/ no correlation to duration of use.</a:t>
            </a:r>
          </a:p>
          <a:p>
            <a:pPr lvl="1"/>
            <a:r>
              <a:rPr lang="en-US" u="sng" dirty="0" smtClean="0"/>
              <a:t>Strengths: </a:t>
            </a:r>
            <a:r>
              <a:rPr lang="en-US" dirty="0" smtClean="0"/>
              <a:t>Large sample size, restriction to invasive EOC, detailed info on parity, high prevalence of COC use, restriction to </a:t>
            </a:r>
            <a:r>
              <a:rPr lang="en-US" dirty="0" err="1" smtClean="0"/>
              <a:t>parous</a:t>
            </a:r>
            <a:r>
              <a:rPr lang="en-US" dirty="0" smtClean="0"/>
              <a:t> women. </a:t>
            </a:r>
            <a:endParaRPr lang="en-US" u="sng" dirty="0" smtClean="0"/>
          </a:p>
          <a:p>
            <a:pPr lvl="1"/>
            <a:r>
              <a:rPr lang="en-US" u="sng" dirty="0" smtClean="0"/>
              <a:t>Weaknesses: </a:t>
            </a:r>
            <a:r>
              <a:rPr lang="en-US" dirty="0" smtClean="0"/>
              <a:t>No COC name/dosage info, formulations of the past, residual confounding, cases recalling OC use more than controls.</a:t>
            </a:r>
            <a:endParaRPr lang="en-US" u="sng" dirty="0" smtClean="0"/>
          </a:p>
          <a:p>
            <a:pPr lvl="1"/>
            <a:r>
              <a:rPr lang="en-US" u="sng" dirty="0" smtClean="0"/>
              <a:t>Unanswered questions:</a:t>
            </a:r>
            <a:r>
              <a:rPr lang="en-US" dirty="0" smtClean="0"/>
              <a:t> What long-term mechanisms manifest before the first full-term pregnancy? Replication needed. </a:t>
            </a:r>
            <a:endParaRPr lang="en-US" u="sng" dirty="0" smtClean="0"/>
          </a:p>
          <a:p>
            <a:pPr lvl="1"/>
            <a:endParaRPr lang="en-US" dirty="0" smtClean="0"/>
          </a:p>
          <a:p>
            <a:endParaRPr lang="en-US" dirty="0"/>
          </a:p>
        </p:txBody>
      </p:sp>
    </p:spTree>
    <p:extLst>
      <p:ext uri="{BB962C8B-B14F-4D97-AF65-F5344CB8AC3E}">
        <p14:creationId xmlns:p14="http://schemas.microsoft.com/office/powerpoint/2010/main" val="131264680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Examining the Evidence- Study C</a:t>
            </a:r>
            <a:endParaRPr lang="en-US" dirty="0"/>
          </a:p>
        </p:txBody>
      </p:sp>
      <p:sp>
        <p:nvSpPr>
          <p:cNvPr id="3" name="Content Placeholder 2"/>
          <p:cNvSpPr>
            <a:spLocks noGrp="1"/>
          </p:cNvSpPr>
          <p:nvPr>
            <p:ph sz="quarter" idx="1"/>
          </p:nvPr>
        </p:nvSpPr>
        <p:spPr>
          <a:xfrm>
            <a:off x="130729" y="1527047"/>
            <a:ext cx="8674943" cy="4822087"/>
          </a:xfrm>
        </p:spPr>
        <p:txBody>
          <a:bodyPr>
            <a:normAutofit lnSpcReduction="10000"/>
          </a:bodyPr>
          <a:lstStyle/>
          <a:p>
            <a:r>
              <a:rPr lang="en-US" dirty="0" smtClean="0"/>
              <a:t>Study C: </a:t>
            </a:r>
            <a:r>
              <a:rPr lang="en-US" dirty="0" err="1" smtClean="0"/>
              <a:t>Iversen</a:t>
            </a:r>
            <a:r>
              <a:rPr lang="en-US" dirty="0" smtClean="0"/>
              <a:t> et al</a:t>
            </a:r>
          </a:p>
          <a:p>
            <a:pPr lvl="1"/>
            <a:r>
              <a:rPr lang="en-US" u="sng" dirty="0" smtClean="0"/>
              <a:t>Findings:</a:t>
            </a:r>
          </a:p>
          <a:p>
            <a:pPr lvl="2"/>
            <a:r>
              <a:rPr lang="en-US" dirty="0" smtClean="0"/>
              <a:t>Progestin only formulations had an insignificant effect on risk reduction. </a:t>
            </a:r>
          </a:p>
          <a:p>
            <a:pPr lvl="2"/>
            <a:r>
              <a:rPr lang="en-US" dirty="0" smtClean="0"/>
              <a:t>Risk of current or recent users decreased with increasing duration of COC use &gt;10 years use.</a:t>
            </a:r>
          </a:p>
          <a:p>
            <a:pPr lvl="2"/>
            <a:r>
              <a:rPr lang="en-US" dirty="0" smtClean="0"/>
              <a:t>No differences in risk estimates by tumor type.</a:t>
            </a:r>
          </a:p>
          <a:p>
            <a:pPr lvl="1"/>
            <a:r>
              <a:rPr lang="en-US" u="sng" dirty="0" smtClean="0"/>
              <a:t>Strengths</a:t>
            </a:r>
            <a:r>
              <a:rPr lang="en-US" dirty="0" smtClean="0"/>
              <a:t>: Large study of over 1.9 million women, included progestin only formulations, included younger women (No HRT), included contemporary formulations, no re-call bias</a:t>
            </a:r>
          </a:p>
          <a:p>
            <a:pPr lvl="1"/>
            <a:r>
              <a:rPr lang="en-US" u="sng" dirty="0" smtClean="0"/>
              <a:t>Weaknesses:</a:t>
            </a:r>
            <a:r>
              <a:rPr lang="en-US" dirty="0" smtClean="0"/>
              <a:t> No information on risk prediction in older women, no information on COC use before study entry. </a:t>
            </a:r>
            <a:endParaRPr lang="en-US" u="sng" dirty="0" smtClean="0"/>
          </a:p>
          <a:p>
            <a:pPr lvl="1"/>
            <a:r>
              <a:rPr lang="en-US" u="sng" dirty="0" smtClean="0"/>
              <a:t>Unanswered Questions: </a:t>
            </a:r>
          </a:p>
          <a:p>
            <a:pPr lvl="1"/>
            <a:endParaRPr lang="en-US" dirty="0"/>
          </a:p>
        </p:txBody>
      </p:sp>
    </p:spTree>
    <p:extLst>
      <p:ext uri="{BB962C8B-B14F-4D97-AF65-F5344CB8AC3E}">
        <p14:creationId xmlns:p14="http://schemas.microsoft.com/office/powerpoint/2010/main" val="307014442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Disclaimer</a:t>
            </a:r>
            <a:endParaRPr lang="en-US" dirty="0"/>
          </a:p>
        </p:txBody>
      </p:sp>
      <p:sp>
        <p:nvSpPr>
          <p:cNvPr id="3" name="Content Placeholder 2"/>
          <p:cNvSpPr>
            <a:spLocks noGrp="1"/>
          </p:cNvSpPr>
          <p:nvPr>
            <p:ph sz="quarter" idx="1"/>
          </p:nvPr>
        </p:nvSpPr>
        <p:spPr/>
        <p:txBody>
          <a:bodyPr/>
          <a:lstStyle/>
          <a:p>
            <a:r>
              <a:rPr lang="en-US" dirty="0" smtClean="0"/>
              <a:t>Tara Grayson</a:t>
            </a:r>
          </a:p>
          <a:p>
            <a:pPr lvl="1">
              <a:buFont typeface="Courier New"/>
              <a:buChar char="o"/>
            </a:pPr>
            <a:r>
              <a:rPr lang="en-US" dirty="0" smtClean="0"/>
              <a:t>The opinions expressed in this presentation and on the following slides are those of the presenter and not necessarily those of the University of the Pacific or the UOP Physician Assistant Program. </a:t>
            </a:r>
          </a:p>
          <a:p>
            <a:pPr lvl="1"/>
            <a:endParaRPr lang="en-US" dirty="0"/>
          </a:p>
        </p:txBody>
      </p:sp>
    </p:spTree>
    <p:extLst>
      <p:ext uri="{BB962C8B-B14F-4D97-AF65-F5344CB8AC3E}">
        <p14:creationId xmlns:p14="http://schemas.microsoft.com/office/powerpoint/2010/main" val="54672448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Examining the Evidence- Study D</a:t>
            </a:r>
            <a:endParaRPr lang="en-US" dirty="0"/>
          </a:p>
        </p:txBody>
      </p:sp>
      <p:sp>
        <p:nvSpPr>
          <p:cNvPr id="3" name="Content Placeholder 2"/>
          <p:cNvSpPr>
            <a:spLocks noGrp="1"/>
          </p:cNvSpPr>
          <p:nvPr>
            <p:ph sz="quarter" idx="1"/>
          </p:nvPr>
        </p:nvSpPr>
        <p:spPr>
          <a:xfrm>
            <a:off x="149404" y="1527048"/>
            <a:ext cx="8994596" cy="5195566"/>
          </a:xfrm>
        </p:spPr>
        <p:txBody>
          <a:bodyPr>
            <a:normAutofit/>
          </a:bodyPr>
          <a:lstStyle/>
          <a:p>
            <a:r>
              <a:rPr lang="en-US" dirty="0" smtClean="0"/>
              <a:t>Study D: McGuire et al</a:t>
            </a:r>
          </a:p>
          <a:p>
            <a:pPr lvl="1"/>
            <a:r>
              <a:rPr lang="en-US" dirty="0" smtClean="0"/>
              <a:t>Findings: </a:t>
            </a:r>
          </a:p>
          <a:p>
            <a:pPr lvl="2"/>
            <a:r>
              <a:rPr lang="en-US" dirty="0" smtClean="0"/>
              <a:t>Risk reduction among COC users compared to non-users.</a:t>
            </a:r>
          </a:p>
          <a:p>
            <a:pPr lvl="2"/>
            <a:r>
              <a:rPr lang="en-US" dirty="0" smtClean="0"/>
              <a:t>Increasing duration of COC use = decreased risk.</a:t>
            </a:r>
          </a:p>
          <a:p>
            <a:pPr lvl="2"/>
            <a:r>
              <a:rPr lang="en-US" dirty="0" smtClean="0"/>
              <a:t>Decreased EOC risk with increasing parity in women &lt;75</a:t>
            </a:r>
          </a:p>
          <a:p>
            <a:pPr lvl="2"/>
            <a:r>
              <a:rPr lang="en-US" dirty="0" smtClean="0"/>
              <a:t>Risk reduction associated with duration of COC did not vary with attained age. </a:t>
            </a:r>
          </a:p>
          <a:p>
            <a:pPr lvl="1"/>
            <a:r>
              <a:rPr lang="en-US" dirty="0" smtClean="0"/>
              <a:t>Strengths:</a:t>
            </a:r>
          </a:p>
          <a:p>
            <a:pPr lvl="2"/>
            <a:r>
              <a:rPr lang="en-US" dirty="0" smtClean="0"/>
              <a:t> Avoids long term re-call bias</a:t>
            </a:r>
          </a:p>
          <a:p>
            <a:pPr lvl="1"/>
            <a:r>
              <a:rPr lang="en-US" dirty="0" smtClean="0"/>
              <a:t>Weaknesses: </a:t>
            </a:r>
          </a:p>
          <a:p>
            <a:pPr lvl="2"/>
            <a:r>
              <a:rPr lang="en-US" dirty="0" err="1" smtClean="0"/>
              <a:t>Sparsity</a:t>
            </a:r>
            <a:r>
              <a:rPr lang="en-US" dirty="0" smtClean="0"/>
              <a:t> of OC users who developed EOC after age 75</a:t>
            </a:r>
          </a:p>
          <a:p>
            <a:pPr lvl="1"/>
            <a:r>
              <a:rPr lang="en-US" dirty="0" smtClean="0"/>
              <a:t>Unanswered questions: What about women &gt;75?</a:t>
            </a:r>
          </a:p>
          <a:p>
            <a:endParaRPr lang="en-US" dirty="0"/>
          </a:p>
        </p:txBody>
      </p:sp>
    </p:spTree>
    <p:extLst>
      <p:ext uri="{BB962C8B-B14F-4D97-AF65-F5344CB8AC3E}">
        <p14:creationId xmlns:p14="http://schemas.microsoft.com/office/powerpoint/2010/main" val="135604588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Summary of the Evidence</a:t>
            </a:r>
            <a:endParaRPr lang="en-US" dirty="0"/>
          </a:p>
        </p:txBody>
      </p:sp>
      <p:sp>
        <p:nvSpPr>
          <p:cNvPr id="3" name="Content Placeholder 2"/>
          <p:cNvSpPr>
            <a:spLocks noGrp="1"/>
          </p:cNvSpPr>
          <p:nvPr>
            <p:ph sz="quarter" idx="1"/>
          </p:nvPr>
        </p:nvSpPr>
        <p:spPr/>
        <p:txBody>
          <a:bodyPr/>
          <a:lstStyle/>
          <a:p>
            <a:pPr marL="0" indent="0">
              <a:buNone/>
            </a:pPr>
            <a:endParaRPr lang="en-US" dirty="0" smtClean="0"/>
          </a:p>
          <a:p>
            <a:pPr marL="0" indent="0">
              <a:buNone/>
            </a:pPr>
            <a:endParaRPr lang="en-US" dirty="0"/>
          </a:p>
        </p:txBody>
      </p:sp>
    </p:spTree>
    <p:extLst>
      <p:ext uri="{BB962C8B-B14F-4D97-AF65-F5344CB8AC3E}">
        <p14:creationId xmlns:p14="http://schemas.microsoft.com/office/powerpoint/2010/main" val="21092686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idx="1"/>
          </p:nvPr>
        </p:nvSpPr>
        <p:spPr/>
        <p:txBody>
          <a:bodyPr/>
          <a:lstStyle/>
          <a:p>
            <a:r>
              <a:rPr lang="en-US" dirty="0" smtClean="0"/>
              <a:t>Strengths</a:t>
            </a:r>
            <a:endParaRPr lang="en-US" dirty="0"/>
          </a:p>
        </p:txBody>
      </p:sp>
      <p:sp>
        <p:nvSpPr>
          <p:cNvPr id="5" name="Text Placeholder 4"/>
          <p:cNvSpPr>
            <a:spLocks noGrp="1"/>
          </p:cNvSpPr>
          <p:nvPr>
            <p:ph type="body" sz="half" idx="3"/>
          </p:nvPr>
        </p:nvSpPr>
        <p:spPr/>
        <p:txBody>
          <a:bodyPr/>
          <a:lstStyle/>
          <a:p>
            <a:r>
              <a:rPr lang="en-US" dirty="0" smtClean="0"/>
              <a:t>Weaknesses </a:t>
            </a:r>
            <a:endParaRPr lang="en-US" dirty="0"/>
          </a:p>
        </p:txBody>
      </p:sp>
      <p:sp>
        <p:nvSpPr>
          <p:cNvPr id="3" name="Content Placeholder 2"/>
          <p:cNvSpPr>
            <a:spLocks noGrp="1"/>
          </p:cNvSpPr>
          <p:nvPr>
            <p:ph sz="quarter" idx="2"/>
          </p:nvPr>
        </p:nvSpPr>
        <p:spPr/>
        <p:txBody>
          <a:bodyPr>
            <a:normAutofit fontScale="92500"/>
          </a:bodyPr>
          <a:lstStyle/>
          <a:p>
            <a:r>
              <a:rPr lang="en-US" dirty="0" smtClean="0"/>
              <a:t>Large study populations </a:t>
            </a:r>
          </a:p>
          <a:p>
            <a:r>
              <a:rPr lang="en-US" dirty="0" smtClean="0"/>
              <a:t>Accounted for both new and older formulations. </a:t>
            </a:r>
          </a:p>
          <a:p>
            <a:r>
              <a:rPr lang="en-US" dirty="0" smtClean="0"/>
              <a:t>Accounted for risk of pre and post-menopausal women.</a:t>
            </a:r>
          </a:p>
          <a:p>
            <a:r>
              <a:rPr lang="en-US" dirty="0" smtClean="0"/>
              <a:t>Consistent result replication. </a:t>
            </a:r>
          </a:p>
          <a:p>
            <a:endParaRPr lang="en-US" dirty="0" smtClean="0"/>
          </a:p>
          <a:p>
            <a:endParaRPr lang="en-US" dirty="0"/>
          </a:p>
        </p:txBody>
      </p:sp>
      <p:sp>
        <p:nvSpPr>
          <p:cNvPr id="6" name="Content Placeholder 5"/>
          <p:cNvSpPr>
            <a:spLocks noGrp="1"/>
          </p:cNvSpPr>
          <p:nvPr>
            <p:ph sz="quarter" idx="4"/>
          </p:nvPr>
        </p:nvSpPr>
        <p:spPr/>
        <p:txBody>
          <a:bodyPr/>
          <a:lstStyle/>
          <a:p>
            <a:r>
              <a:rPr lang="en-US" dirty="0" smtClean="0"/>
              <a:t>Did not address risk of women &gt;75.</a:t>
            </a:r>
          </a:p>
          <a:p>
            <a:r>
              <a:rPr lang="en-US" dirty="0" smtClean="0"/>
              <a:t>Effect of progestin-only formulations still questionable.</a:t>
            </a:r>
          </a:p>
          <a:p>
            <a:pPr marL="0" indent="0">
              <a:buNone/>
            </a:pPr>
            <a:endParaRPr lang="en-US" dirty="0"/>
          </a:p>
        </p:txBody>
      </p:sp>
      <p:sp>
        <p:nvSpPr>
          <p:cNvPr id="2" name="Title 1"/>
          <p:cNvSpPr>
            <a:spLocks noGrp="1"/>
          </p:cNvSpPr>
          <p:nvPr>
            <p:ph type="title"/>
          </p:nvPr>
        </p:nvSpPr>
        <p:spPr/>
        <p:txBody>
          <a:bodyPr/>
          <a:lstStyle/>
          <a:p>
            <a:r>
              <a:rPr lang="en-US" dirty="0" smtClean="0"/>
              <a:t>Summary of the Evidence </a:t>
            </a:r>
            <a:endParaRPr lang="en-US" dirty="0"/>
          </a:p>
        </p:txBody>
      </p:sp>
    </p:spTree>
    <p:extLst>
      <p:ext uri="{BB962C8B-B14F-4D97-AF65-F5344CB8AC3E}">
        <p14:creationId xmlns:p14="http://schemas.microsoft.com/office/powerpoint/2010/main" val="163381878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1752" y="211881"/>
            <a:ext cx="8534400" cy="758952"/>
          </a:xfrm>
        </p:spPr>
        <p:txBody>
          <a:bodyPr>
            <a:normAutofit/>
          </a:bodyPr>
          <a:lstStyle/>
          <a:p>
            <a:r>
              <a:rPr lang="en-US" dirty="0" smtClean="0"/>
              <a:t>General Conclusions</a:t>
            </a:r>
            <a:endParaRPr lang="en-US" dirty="0"/>
          </a:p>
        </p:txBody>
      </p:sp>
      <p:sp>
        <p:nvSpPr>
          <p:cNvPr id="3" name="Content Placeholder 2"/>
          <p:cNvSpPr>
            <a:spLocks noGrp="1"/>
          </p:cNvSpPr>
          <p:nvPr>
            <p:ph sz="quarter" idx="1"/>
          </p:nvPr>
        </p:nvSpPr>
        <p:spPr>
          <a:xfrm>
            <a:off x="301752" y="1441521"/>
            <a:ext cx="8534400" cy="4890755"/>
          </a:xfrm>
        </p:spPr>
        <p:txBody>
          <a:bodyPr>
            <a:normAutofit fontScale="92500"/>
          </a:bodyPr>
          <a:lstStyle/>
          <a:p>
            <a:r>
              <a:rPr lang="en-US" dirty="0" smtClean="0"/>
              <a:t>Ever users of oral contraceptives had a reduced risk of ovarian cancer compared to non-users </a:t>
            </a:r>
            <a:r>
              <a:rPr lang="mr-IN" dirty="0" smtClean="0"/>
              <a:t>–</a:t>
            </a:r>
            <a:r>
              <a:rPr lang="en-US" dirty="0" smtClean="0"/>
              <a:t> despite age difference of test subjects (OC users). </a:t>
            </a:r>
          </a:p>
          <a:p>
            <a:r>
              <a:rPr lang="en-US" dirty="0" smtClean="0"/>
              <a:t>Increased duration of COC use had an increased protective effect.</a:t>
            </a:r>
          </a:p>
          <a:p>
            <a:r>
              <a:rPr lang="en-US" dirty="0" smtClean="0"/>
              <a:t>Risk reduction in previous oral contraceptive users diminished with time. </a:t>
            </a:r>
          </a:p>
          <a:p>
            <a:r>
              <a:rPr lang="en-US" dirty="0"/>
              <a:t>R</a:t>
            </a:r>
            <a:r>
              <a:rPr lang="en-US" dirty="0" smtClean="0"/>
              <a:t>isk </a:t>
            </a:r>
            <a:r>
              <a:rPr lang="en-US" dirty="0"/>
              <a:t>reduction does not vary significantly between histological types of epithelial ovarian cancer. </a:t>
            </a:r>
            <a:endParaRPr lang="en-US" dirty="0" smtClean="0"/>
          </a:p>
          <a:p>
            <a:r>
              <a:rPr lang="en-US" dirty="0" smtClean="0"/>
              <a:t>Risk for ovarian cancer is reduced with increasing parity. </a:t>
            </a:r>
          </a:p>
          <a:p>
            <a:pPr lvl="1"/>
            <a:r>
              <a:rPr lang="en-US" dirty="0" smtClean="0"/>
              <a:t>Fewer ovulation cycles = reduced burden of epithelial cells at risk of conversion to malignancy </a:t>
            </a:r>
            <a:endParaRPr lang="en-US" dirty="0"/>
          </a:p>
        </p:txBody>
      </p:sp>
    </p:spTree>
    <p:extLst>
      <p:ext uri="{BB962C8B-B14F-4D97-AF65-F5344CB8AC3E}">
        <p14:creationId xmlns:p14="http://schemas.microsoft.com/office/powerpoint/2010/main" val="122882479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Knowledge Gaps</a:t>
            </a:r>
            <a:endParaRPr lang="en-US" dirty="0"/>
          </a:p>
        </p:txBody>
      </p:sp>
      <p:sp>
        <p:nvSpPr>
          <p:cNvPr id="3" name="Content Placeholder 2"/>
          <p:cNvSpPr>
            <a:spLocks noGrp="1"/>
          </p:cNvSpPr>
          <p:nvPr>
            <p:ph sz="quarter" idx="1"/>
          </p:nvPr>
        </p:nvSpPr>
        <p:spPr/>
        <p:txBody>
          <a:bodyPr/>
          <a:lstStyle/>
          <a:p>
            <a:pPr marL="0" indent="0">
              <a:buNone/>
            </a:pPr>
            <a:r>
              <a:rPr lang="en-US" dirty="0" smtClean="0"/>
              <a:t>Further research is needed to:</a:t>
            </a:r>
          </a:p>
          <a:p>
            <a:r>
              <a:rPr lang="en-US" dirty="0" smtClean="0"/>
              <a:t>Assess the development of ovarian cancer in women over age 75.</a:t>
            </a:r>
          </a:p>
          <a:p>
            <a:r>
              <a:rPr lang="en-US" dirty="0" smtClean="0"/>
              <a:t>Assess protective effects of progesterone-only products.</a:t>
            </a:r>
          </a:p>
          <a:p>
            <a:r>
              <a:rPr lang="en-US" dirty="0" smtClean="0"/>
              <a:t>Assess the risk of ovarian cancer based on timing of COC use before and after first full-term pregnancy.</a:t>
            </a:r>
          </a:p>
          <a:p>
            <a:pPr marL="0" indent="0">
              <a:buNone/>
            </a:pPr>
            <a:endParaRPr lang="en-US" dirty="0"/>
          </a:p>
        </p:txBody>
      </p:sp>
    </p:spTree>
    <p:extLst>
      <p:ext uri="{BB962C8B-B14F-4D97-AF65-F5344CB8AC3E}">
        <p14:creationId xmlns:p14="http://schemas.microsoft.com/office/powerpoint/2010/main" val="392144277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Implications for Practice</a:t>
            </a:r>
            <a:endParaRPr lang="en-US" dirty="0"/>
          </a:p>
        </p:txBody>
      </p:sp>
      <p:sp>
        <p:nvSpPr>
          <p:cNvPr id="3" name="Content Placeholder 2"/>
          <p:cNvSpPr>
            <a:spLocks noGrp="1"/>
          </p:cNvSpPr>
          <p:nvPr>
            <p:ph sz="quarter" idx="1"/>
          </p:nvPr>
        </p:nvSpPr>
        <p:spPr/>
        <p:txBody>
          <a:bodyPr/>
          <a:lstStyle/>
          <a:p>
            <a:r>
              <a:rPr lang="en-US" dirty="0" smtClean="0"/>
              <a:t>Preventative counseling risk prediction</a:t>
            </a:r>
          </a:p>
          <a:p>
            <a:pPr lvl="1"/>
            <a:r>
              <a:rPr lang="en-US" dirty="0"/>
              <a:t>E</a:t>
            </a:r>
            <a:r>
              <a:rPr lang="en-US" dirty="0" smtClean="0"/>
              <a:t>specially in high-risk women. </a:t>
            </a:r>
          </a:p>
          <a:p>
            <a:r>
              <a:rPr lang="en-US" dirty="0" smtClean="0"/>
              <a:t>Chemo-</a:t>
            </a:r>
            <a:r>
              <a:rPr lang="en-US" dirty="0" err="1" smtClean="0"/>
              <a:t>preventation</a:t>
            </a:r>
            <a:r>
              <a:rPr lang="en-US" dirty="0" smtClean="0"/>
              <a:t>.</a:t>
            </a:r>
            <a:endParaRPr lang="en-US" dirty="0"/>
          </a:p>
          <a:p>
            <a:pPr marL="0" indent="0">
              <a:buNone/>
            </a:pPr>
            <a:endParaRPr lang="en-US" dirty="0" smtClean="0"/>
          </a:p>
          <a:p>
            <a:pPr marL="0" indent="0">
              <a:buNone/>
            </a:pPr>
            <a:r>
              <a:rPr lang="en-US" u="sng" dirty="0" smtClean="0"/>
              <a:t>Before Prescribing:</a:t>
            </a:r>
          </a:p>
          <a:p>
            <a:r>
              <a:rPr lang="en-US" dirty="0" smtClean="0"/>
              <a:t>Consider contraindications, and potential ADRs before prescribing.</a:t>
            </a:r>
          </a:p>
          <a:p>
            <a:r>
              <a:rPr lang="en-US" dirty="0" smtClean="0"/>
              <a:t>Consider patient’s risk of breast cancer. </a:t>
            </a:r>
          </a:p>
          <a:p>
            <a:endParaRPr lang="en-US" dirty="0"/>
          </a:p>
        </p:txBody>
      </p:sp>
    </p:spTree>
    <p:extLst>
      <p:ext uri="{BB962C8B-B14F-4D97-AF65-F5344CB8AC3E}">
        <p14:creationId xmlns:p14="http://schemas.microsoft.com/office/powerpoint/2010/main" val="19022507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Resources</a:t>
            </a:r>
            <a:endParaRPr lang="en-US" dirty="0"/>
          </a:p>
        </p:txBody>
      </p:sp>
      <p:sp>
        <p:nvSpPr>
          <p:cNvPr id="3" name="Content Placeholder 2"/>
          <p:cNvSpPr>
            <a:spLocks noGrp="1"/>
          </p:cNvSpPr>
          <p:nvPr>
            <p:ph sz="quarter" idx="1"/>
          </p:nvPr>
        </p:nvSpPr>
        <p:spPr>
          <a:xfrm>
            <a:off x="301752" y="1527047"/>
            <a:ext cx="8842248" cy="5158951"/>
          </a:xfrm>
        </p:spPr>
        <p:txBody>
          <a:bodyPr>
            <a:normAutofit fontScale="62500" lnSpcReduction="20000"/>
          </a:bodyPr>
          <a:lstStyle/>
          <a:p>
            <a:pPr marL="514350" lvl="0" indent="-514350">
              <a:buFont typeface="Wingdings" charset="2"/>
              <a:buAutoNum type="arabicPlain"/>
            </a:pPr>
            <a:r>
              <a:rPr lang="en-US" dirty="0"/>
              <a:t>Cook, LS, </a:t>
            </a:r>
            <a:r>
              <a:rPr lang="en-US" dirty="0" err="1"/>
              <a:t>Pestak</a:t>
            </a:r>
            <a:r>
              <a:rPr lang="en-US" dirty="0"/>
              <a:t> CR, Leung AC, et. al. Combined oral contraceptive use before the first birth and epithelial ovarian cancer risk. </a:t>
            </a:r>
            <a:r>
              <a:rPr lang="en-US" i="1" dirty="0"/>
              <a:t>British Journal of Cancer.</a:t>
            </a:r>
            <a:r>
              <a:rPr lang="en-US" dirty="0"/>
              <a:t> 2017; 116(2):265-269. DOI:10.1038/bjc.2016.400</a:t>
            </a:r>
            <a:r>
              <a:rPr lang="en-US" dirty="0" smtClean="0"/>
              <a:t>.</a:t>
            </a:r>
            <a:endParaRPr lang="en-US" dirty="0"/>
          </a:p>
          <a:p>
            <a:pPr marL="514350" lvl="0" indent="-514350">
              <a:buFont typeface="Wingdings" charset="2"/>
              <a:buAutoNum type="arabicPlain"/>
            </a:pPr>
            <a:r>
              <a:rPr lang="en-US" dirty="0"/>
              <a:t>McGuire V., </a:t>
            </a:r>
            <a:r>
              <a:rPr lang="en-US" dirty="0" err="1"/>
              <a:t>Hartge</a:t>
            </a:r>
            <a:r>
              <a:rPr lang="en-US" dirty="0"/>
              <a:t> P, Liao LM, et al. Parity and Oral Contraceptive Use in Relation to Ovarian Cancer Risk in Older Women. </a:t>
            </a:r>
            <a:r>
              <a:rPr lang="en-US" i="1" dirty="0"/>
              <a:t>Cancer Epidemiology, Biomarkers &amp; Prevention</a:t>
            </a:r>
            <a:r>
              <a:rPr lang="en-US" dirty="0"/>
              <a:t>. 2016; 25(7):1059-1063. DOI: 10.1158/1055-9965.EPI-16-0011</a:t>
            </a:r>
            <a:r>
              <a:rPr lang="en-US" dirty="0" smtClean="0"/>
              <a:t>.</a:t>
            </a:r>
            <a:r>
              <a:rPr lang="en-US" dirty="0"/>
              <a:t> </a:t>
            </a:r>
          </a:p>
          <a:p>
            <a:pPr marL="514350" lvl="0" indent="-514350">
              <a:buFont typeface="Wingdings" charset="2"/>
              <a:buAutoNum type="arabicPlain"/>
            </a:pPr>
            <a:r>
              <a:rPr lang="en-US" dirty="0" err="1"/>
              <a:t>Gnagy</a:t>
            </a:r>
            <a:r>
              <a:rPr lang="en-US" dirty="0"/>
              <a:t> S, Ming EE, </a:t>
            </a:r>
            <a:r>
              <a:rPr lang="en-US" dirty="0" err="1"/>
              <a:t>Devesa</a:t>
            </a:r>
            <a:r>
              <a:rPr lang="en-US" dirty="0"/>
              <a:t> SS, </a:t>
            </a:r>
            <a:r>
              <a:rPr lang="en-US" dirty="0" err="1"/>
              <a:t>Hartge</a:t>
            </a:r>
            <a:r>
              <a:rPr lang="en-US" dirty="0"/>
              <a:t> P, </a:t>
            </a:r>
            <a:r>
              <a:rPr lang="en-US" dirty="0" err="1"/>
              <a:t>Whittemore</a:t>
            </a:r>
            <a:r>
              <a:rPr lang="en-US" dirty="0"/>
              <a:t> AS. Declining Ovarian Cancer Rates in U.S. Women in Relation to Parity and Oral Contraceptive Use. </a:t>
            </a:r>
            <a:r>
              <a:rPr lang="en-US" i="1" dirty="0"/>
              <a:t>Epidemiology. </a:t>
            </a:r>
            <a:r>
              <a:rPr lang="en-US" dirty="0"/>
              <a:t>2000; 11(2):102-105.h</a:t>
            </a:r>
            <a:r>
              <a:rPr lang="en-US" dirty="0">
                <a:hlinkClick r:id="rId2"/>
              </a:rPr>
              <a:t>ttps://journals.lww.com/epidem/Fulltext/2000/03000/Declining_Ovarian_Cancer_Rates_in_U_S__Women_in.4.aspx</a:t>
            </a:r>
            <a:r>
              <a:rPr lang="en-US" dirty="0"/>
              <a:t>. Accessed June 2, 2018.</a:t>
            </a:r>
          </a:p>
          <a:p>
            <a:pPr marL="514350" lvl="0" indent="-514350">
              <a:buFont typeface="Wingdings" charset="2"/>
              <a:buAutoNum type="arabicPlain"/>
            </a:pPr>
            <a:r>
              <a:rPr lang="en-US" dirty="0" err="1"/>
              <a:t>Siskind</a:t>
            </a:r>
            <a:r>
              <a:rPr lang="en-US" dirty="0"/>
              <a:t> V, Green A, Bain C, </a:t>
            </a:r>
            <a:r>
              <a:rPr lang="en-US" dirty="0" err="1"/>
              <a:t>Purdie</a:t>
            </a:r>
            <a:r>
              <a:rPr lang="en-US" dirty="0"/>
              <a:t> D. Beyond Ovulation: Oral Contraceptives and Epithelial Ovarian Cancer. </a:t>
            </a:r>
            <a:r>
              <a:rPr lang="en-US" i="1" dirty="0"/>
              <a:t>Epidemiology.</a:t>
            </a:r>
            <a:r>
              <a:rPr lang="en-US" dirty="0"/>
              <a:t> 2000; 11(2):106-110. </a:t>
            </a:r>
            <a:r>
              <a:rPr lang="en-US" dirty="0">
                <a:hlinkClick r:id="rId3"/>
              </a:rPr>
              <a:t>https://journals.lww.com/epidem/Fulltext/2000/03000/Beyond_Ovulation__Oral_Contraceptives_and.5.aspx</a:t>
            </a:r>
            <a:r>
              <a:rPr lang="en-US" dirty="0"/>
              <a:t>. Accessed June 2, 2018</a:t>
            </a:r>
            <a:r>
              <a:rPr lang="en-US" dirty="0" smtClean="0"/>
              <a:t>.</a:t>
            </a:r>
          </a:p>
          <a:p>
            <a:pPr marL="514350" indent="-514350">
              <a:buFont typeface="Wingdings" charset="2"/>
              <a:buAutoNum type="arabicPlain"/>
            </a:pPr>
            <a:r>
              <a:rPr lang="en-US" dirty="0" err="1"/>
              <a:t>Tsilidis</a:t>
            </a:r>
            <a:r>
              <a:rPr lang="en-US" dirty="0"/>
              <a:t> KK, Allen NE, Key TJ, </a:t>
            </a:r>
            <a:r>
              <a:rPr lang="en-US" dirty="0" err="1"/>
              <a:t>Dossus</a:t>
            </a:r>
            <a:r>
              <a:rPr lang="en-US" dirty="0"/>
              <a:t> L, et al. Oral contraceptive use and reproductive factors and risk of ovarian cancer in the European Prospective Investigation into Cancer and Nutrition.</a:t>
            </a:r>
            <a:r>
              <a:rPr lang="en-US" i="1" dirty="0"/>
              <a:t> British Journal of Cancer</a:t>
            </a:r>
            <a:r>
              <a:rPr lang="en-US" dirty="0"/>
              <a:t>. 2011; 105(9):1436–1442. </a:t>
            </a:r>
            <a:r>
              <a:rPr lang="en-US" dirty="0">
                <a:hlinkClick r:id="rId4"/>
              </a:rPr>
              <a:t>http://doi.org/10.1038/bjc.2011.371</a:t>
            </a:r>
            <a:r>
              <a:rPr lang="en-US" dirty="0"/>
              <a:t>. </a:t>
            </a:r>
          </a:p>
          <a:p>
            <a:pPr marL="514350" lvl="0" indent="-514350">
              <a:buFont typeface="Wingdings" charset="2"/>
              <a:buAutoNum type="arabicPlain"/>
            </a:pPr>
            <a:endParaRPr lang="en-US" dirty="0"/>
          </a:p>
          <a:p>
            <a:endParaRPr lang="en-US" dirty="0"/>
          </a:p>
        </p:txBody>
      </p:sp>
    </p:spTree>
    <p:extLst>
      <p:ext uri="{BB962C8B-B14F-4D97-AF65-F5344CB8AC3E}">
        <p14:creationId xmlns:p14="http://schemas.microsoft.com/office/powerpoint/2010/main" val="122501085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Resources</a:t>
            </a:r>
            <a:endParaRPr lang="en-US" dirty="0"/>
          </a:p>
        </p:txBody>
      </p:sp>
      <p:sp>
        <p:nvSpPr>
          <p:cNvPr id="3" name="Content Placeholder 2"/>
          <p:cNvSpPr>
            <a:spLocks noGrp="1"/>
          </p:cNvSpPr>
          <p:nvPr>
            <p:ph sz="quarter" idx="1"/>
          </p:nvPr>
        </p:nvSpPr>
        <p:spPr/>
        <p:txBody>
          <a:bodyPr>
            <a:normAutofit fontScale="55000" lnSpcReduction="20000"/>
          </a:bodyPr>
          <a:lstStyle/>
          <a:p>
            <a:pPr marL="514350" lvl="0" indent="-514350">
              <a:buFont typeface="Wingdings" charset="2"/>
              <a:buAutoNum type="arabicPlain" startAt="6"/>
            </a:pPr>
            <a:r>
              <a:rPr lang="en-US" dirty="0" err="1"/>
              <a:t>DastranjTabrizi</a:t>
            </a:r>
            <a:r>
              <a:rPr lang="en-US" dirty="0"/>
              <a:t> A, </a:t>
            </a:r>
            <a:r>
              <a:rPr lang="en-US" dirty="0" err="1"/>
              <a:t>MostafaGharabaghi</a:t>
            </a:r>
            <a:r>
              <a:rPr lang="en-US" dirty="0"/>
              <a:t> P, </a:t>
            </a:r>
            <a:r>
              <a:rPr lang="en-US" dirty="0" err="1"/>
              <a:t>SheikhzadehHesari</a:t>
            </a:r>
            <a:r>
              <a:rPr lang="en-US" dirty="0"/>
              <a:t> F, </a:t>
            </a:r>
            <a:r>
              <a:rPr lang="en-US" dirty="0" err="1"/>
              <a:t>Sadeghi</a:t>
            </a:r>
            <a:r>
              <a:rPr lang="en-US" dirty="0"/>
              <a:t> L, et al. Impact and mechanistic role of oral contraceptive pills on the number and epithelial type of ovarian cortical inclusion cysts; a </a:t>
            </a:r>
            <a:r>
              <a:rPr lang="en-US" dirty="0" err="1"/>
              <a:t>clinicopathology</a:t>
            </a:r>
            <a:r>
              <a:rPr lang="en-US" dirty="0"/>
              <a:t> and </a:t>
            </a:r>
            <a:r>
              <a:rPr lang="en-US" dirty="0" err="1"/>
              <a:t>immunohistochemical</a:t>
            </a:r>
            <a:r>
              <a:rPr lang="en-US" dirty="0"/>
              <a:t> study. </a:t>
            </a:r>
            <a:r>
              <a:rPr lang="en-US" i="1" dirty="0"/>
              <a:t>Diagnostic Pathology.</a:t>
            </a:r>
            <a:r>
              <a:rPr lang="en-US" dirty="0"/>
              <a:t> 2016; 111-6. DOI: 10.1186/s13000-016-0482-6</a:t>
            </a:r>
            <a:r>
              <a:rPr lang="en-US" dirty="0" smtClean="0"/>
              <a:t>.</a:t>
            </a:r>
            <a:endParaRPr lang="en-US" dirty="0"/>
          </a:p>
          <a:p>
            <a:pPr marL="514350" lvl="0" indent="-514350">
              <a:buFont typeface="Wingdings" charset="2"/>
              <a:buAutoNum type="arabicPlain" startAt="6"/>
            </a:pPr>
            <a:r>
              <a:rPr lang="en-US" dirty="0" err="1"/>
              <a:t>Kolomeyevskaya</a:t>
            </a:r>
            <a:r>
              <a:rPr lang="en-US" dirty="0"/>
              <a:t> NV, </a:t>
            </a:r>
            <a:r>
              <a:rPr lang="en-US" dirty="0" err="1"/>
              <a:t>Szender</a:t>
            </a:r>
            <a:r>
              <a:rPr lang="en-US" dirty="0"/>
              <a:t> JB, </a:t>
            </a:r>
            <a:r>
              <a:rPr lang="en-US" dirty="0" err="1"/>
              <a:t>Zirpoli</a:t>
            </a:r>
            <a:r>
              <a:rPr lang="en-US" dirty="0"/>
              <a:t> G, </a:t>
            </a:r>
            <a:r>
              <a:rPr lang="en-US" dirty="0" err="1"/>
              <a:t>Minlikeeva</a:t>
            </a:r>
            <a:r>
              <a:rPr lang="en-US" dirty="0"/>
              <a:t> A, et al. Oral Contraceptive Use and Reproductive Characteristics Affect Survival in Patients With Epithelial Ovarian Cancer: A Cohort Study.</a:t>
            </a:r>
            <a:r>
              <a:rPr lang="en-US" i="1" dirty="0"/>
              <a:t> International Journal of Gynecological Cancer.</a:t>
            </a:r>
            <a:r>
              <a:rPr lang="en-US" dirty="0"/>
              <a:t> 2015; 25(9): 1587–1592. DOI: 10.1097/IGC.0000000000000540. </a:t>
            </a:r>
          </a:p>
          <a:p>
            <a:pPr marL="514350" lvl="0" indent="-514350">
              <a:buFont typeface="Wingdings" charset="2"/>
              <a:buAutoNum type="arabicPlain" startAt="6"/>
            </a:pPr>
            <a:r>
              <a:rPr lang="en-US" dirty="0" err="1"/>
              <a:t>Havrilesky</a:t>
            </a:r>
            <a:r>
              <a:rPr lang="en-US" dirty="0"/>
              <a:t> L, </a:t>
            </a:r>
            <a:r>
              <a:rPr lang="en-US" dirty="0" err="1"/>
              <a:t>Gierisch</a:t>
            </a:r>
            <a:r>
              <a:rPr lang="en-US" dirty="0"/>
              <a:t> J, Myers E, et al. Oral contraceptive use for the primary prevention of ovarian cancer. </a:t>
            </a:r>
            <a:r>
              <a:rPr lang="en-US" i="1" dirty="0"/>
              <a:t>Evidence Report/Technology Assessment [serial online]</a:t>
            </a:r>
            <a:r>
              <a:rPr lang="en-US" dirty="0"/>
              <a:t>. June 2013; (212):1-514. https://</a:t>
            </a:r>
            <a:r>
              <a:rPr lang="en-US" dirty="0" err="1"/>
              <a:t>www.ncbi.nlm.nih.gov</a:t>
            </a:r>
            <a:r>
              <a:rPr lang="en-US" dirty="0"/>
              <a:t>/</a:t>
            </a:r>
            <a:r>
              <a:rPr lang="en-US" dirty="0" err="1"/>
              <a:t>pubmed</a:t>
            </a:r>
            <a:r>
              <a:rPr lang="en-US" dirty="0"/>
              <a:t>/24423062. Accessed April 7, 2018</a:t>
            </a:r>
            <a:r>
              <a:rPr lang="en-US" dirty="0" smtClean="0"/>
              <a:t>.</a:t>
            </a:r>
            <a:endParaRPr lang="en-US" dirty="0"/>
          </a:p>
          <a:p>
            <a:pPr marL="514350" lvl="0" indent="-514350">
              <a:buFont typeface="Wingdings" charset="2"/>
              <a:buAutoNum type="arabicPlain" startAt="6"/>
            </a:pPr>
            <a:r>
              <a:rPr lang="en-US" dirty="0" err="1"/>
              <a:t>Wernli</a:t>
            </a:r>
            <a:r>
              <a:rPr lang="en-US" dirty="0"/>
              <a:t> KJ, Newcomb PA, Hampton J, </a:t>
            </a:r>
            <a:r>
              <a:rPr lang="en-US" dirty="0" err="1"/>
              <a:t>Trentham</a:t>
            </a:r>
            <a:r>
              <a:rPr lang="en-US" dirty="0"/>
              <a:t>-Dietz A,  Egan KM. Inverse association of NSAID use and ovarian cancer in relation to oral contraceptive use and parity. </a:t>
            </a:r>
            <a:r>
              <a:rPr lang="en-US" i="1" dirty="0"/>
              <a:t>British Journal of Cancer.</a:t>
            </a:r>
            <a:r>
              <a:rPr lang="en-US" dirty="0"/>
              <a:t> 2008; 98(11), 1781–1783. </a:t>
            </a:r>
            <a:r>
              <a:rPr lang="en-US" dirty="0">
                <a:hlinkClick r:id="rId2"/>
              </a:rPr>
              <a:t>https://doi.org/10.1038/sj.bjc.6604392</a:t>
            </a:r>
            <a:r>
              <a:rPr lang="en-US" dirty="0"/>
              <a:t>. </a:t>
            </a:r>
          </a:p>
          <a:p>
            <a:pPr marL="514350" lvl="0" indent="-514350">
              <a:buFont typeface="Wingdings" charset="2"/>
              <a:buAutoNum type="arabicPlain" startAt="6"/>
            </a:pPr>
            <a:r>
              <a:rPr lang="en-US" dirty="0"/>
              <a:t>Romero IL, Gordon IO, </a:t>
            </a:r>
            <a:r>
              <a:rPr lang="en-US" dirty="0" err="1"/>
              <a:t>Jagadeeswaran</a:t>
            </a:r>
            <a:r>
              <a:rPr lang="en-US" dirty="0"/>
              <a:t> S, </a:t>
            </a:r>
            <a:r>
              <a:rPr lang="en-US" dirty="0" err="1"/>
              <a:t>Mui</a:t>
            </a:r>
            <a:r>
              <a:rPr lang="en-US" dirty="0"/>
              <a:t> KL, Lee WS, et al. Effects of Oral Contraceptives or a Gonadotropin-releasing Hormone Agonist on Ovarian Carcinogenesis in Genetically Engineered Mice. </a:t>
            </a:r>
            <a:r>
              <a:rPr lang="en-US" i="1" dirty="0"/>
              <a:t>Cancer Prevention Research (Philadelphia, Pa.)</a:t>
            </a:r>
            <a:r>
              <a:rPr lang="en-US" dirty="0"/>
              <a:t>. 2009; 2(9), 792–799. DOI: 10.1158/1940-6207.CAPR-08-0236.</a:t>
            </a:r>
          </a:p>
          <a:p>
            <a:pPr marL="514350" lvl="0" indent="-514350">
              <a:buFont typeface="Wingdings" charset="2"/>
              <a:buAutoNum type="arabicPlain" startAt="6"/>
            </a:pPr>
            <a:r>
              <a:rPr lang="en-US" dirty="0" err="1"/>
              <a:t>Whittemore</a:t>
            </a:r>
            <a:r>
              <a:rPr lang="en-US" dirty="0"/>
              <a:t> AS, </a:t>
            </a:r>
            <a:r>
              <a:rPr lang="en-US" dirty="0" err="1"/>
              <a:t>Balise</a:t>
            </a:r>
            <a:r>
              <a:rPr lang="en-US" dirty="0"/>
              <a:t> RR, </a:t>
            </a:r>
            <a:r>
              <a:rPr lang="en-US" dirty="0" err="1"/>
              <a:t>Pharoah</a:t>
            </a:r>
            <a:r>
              <a:rPr lang="en-US" dirty="0"/>
              <a:t> PDP, </a:t>
            </a:r>
            <a:r>
              <a:rPr lang="en-US" dirty="0" err="1"/>
              <a:t>DiCioccio</a:t>
            </a:r>
            <a:r>
              <a:rPr lang="en-US" dirty="0"/>
              <a:t> RA, Kathleen </a:t>
            </a:r>
            <a:r>
              <a:rPr lang="en-US" dirty="0" err="1"/>
              <a:t>Cuningham</a:t>
            </a:r>
            <a:r>
              <a:rPr lang="en-US" dirty="0"/>
              <a:t> Foundation Consortium for Research into Familial Breast Cancer (</a:t>
            </a:r>
            <a:r>
              <a:rPr lang="en-US" dirty="0" err="1"/>
              <a:t>kConFab</a:t>
            </a:r>
            <a:r>
              <a:rPr lang="en-US" dirty="0"/>
              <a:t>), et al. Oral contraceptive use and ovarian cancer risk among carriers of BRCA1 or BRCA2 mutations. British Journal of Cancer. 2004; 91(11): 1911–1915. DOI:</a:t>
            </a:r>
            <a:r>
              <a:rPr lang="en-US" dirty="0">
                <a:hlinkClick r:id="rId3"/>
              </a:rPr>
              <a:t>10.1038/sj.bjc.6602239</a:t>
            </a:r>
            <a:r>
              <a:rPr lang="en-US" dirty="0"/>
              <a:t>. </a:t>
            </a:r>
          </a:p>
          <a:p>
            <a:pPr marL="0" indent="0">
              <a:buNone/>
            </a:pPr>
            <a:endParaRPr lang="en-US" dirty="0"/>
          </a:p>
        </p:txBody>
      </p:sp>
    </p:spTree>
    <p:extLst>
      <p:ext uri="{BB962C8B-B14F-4D97-AF65-F5344CB8AC3E}">
        <p14:creationId xmlns:p14="http://schemas.microsoft.com/office/powerpoint/2010/main" val="55731225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Resources</a:t>
            </a:r>
            <a:endParaRPr lang="en-US" dirty="0"/>
          </a:p>
        </p:txBody>
      </p:sp>
      <p:sp>
        <p:nvSpPr>
          <p:cNvPr id="3" name="Content Placeholder 2"/>
          <p:cNvSpPr>
            <a:spLocks noGrp="1"/>
          </p:cNvSpPr>
          <p:nvPr>
            <p:ph sz="quarter" idx="1"/>
          </p:nvPr>
        </p:nvSpPr>
        <p:spPr>
          <a:xfrm>
            <a:off x="301752" y="1527048"/>
            <a:ext cx="8842248" cy="5330952"/>
          </a:xfrm>
        </p:spPr>
        <p:txBody>
          <a:bodyPr>
            <a:normAutofit fontScale="55000" lnSpcReduction="20000"/>
          </a:bodyPr>
          <a:lstStyle/>
          <a:p>
            <a:pPr marL="514350" lvl="0" indent="-514350">
              <a:buFont typeface="Wingdings" charset="2"/>
              <a:buAutoNum type="arabicPlain" startAt="12"/>
            </a:pPr>
            <a:r>
              <a:rPr lang="en-US" dirty="0" err="1"/>
              <a:t>Bosetti</a:t>
            </a:r>
            <a:r>
              <a:rPr lang="en-US" dirty="0"/>
              <a:t> C, </a:t>
            </a:r>
            <a:r>
              <a:rPr lang="en-US" dirty="0" err="1"/>
              <a:t>Negri</a:t>
            </a:r>
            <a:r>
              <a:rPr lang="en-US" dirty="0"/>
              <a:t> E, </a:t>
            </a:r>
            <a:r>
              <a:rPr lang="en-US" dirty="0" err="1"/>
              <a:t>Trichopoulos</a:t>
            </a:r>
            <a:r>
              <a:rPr lang="en-US" dirty="0"/>
              <a:t> D, </a:t>
            </a:r>
            <a:r>
              <a:rPr lang="en-US" dirty="0" err="1"/>
              <a:t>Franceschi</a:t>
            </a:r>
            <a:r>
              <a:rPr lang="en-US" dirty="0"/>
              <a:t> S, et al. Long‐term effects of oral contraceptives on ovarian cancer risk. </a:t>
            </a:r>
            <a:r>
              <a:rPr lang="en-US" i="1" dirty="0"/>
              <a:t>Int. J. Cancer.</a:t>
            </a:r>
            <a:r>
              <a:rPr lang="en-US" dirty="0"/>
              <a:t> 2002; 102: 262-265. </a:t>
            </a:r>
            <a:r>
              <a:rPr lang="en-US" dirty="0">
                <a:hlinkClick r:id="rId2"/>
              </a:rPr>
              <a:t>https://doi.org/10.1002/ijc.</a:t>
            </a:r>
            <a:r>
              <a:rPr lang="en-US" dirty="0" smtClean="0">
                <a:hlinkClick r:id="rId2"/>
              </a:rPr>
              <a:t>10696</a:t>
            </a:r>
            <a:endParaRPr lang="en-US" dirty="0"/>
          </a:p>
          <a:p>
            <a:pPr marL="514350" lvl="0" indent="-514350">
              <a:buFont typeface="Wingdings" charset="2"/>
              <a:buAutoNum type="arabicPlain" startAt="12"/>
            </a:pPr>
            <a:r>
              <a:rPr lang="en-US" dirty="0" err="1"/>
              <a:t>Friedenson</a:t>
            </a:r>
            <a:r>
              <a:rPr lang="en-US" dirty="0"/>
              <a:t> B. A current perspective on genetic testing for breast and ovarian cancer: the oral contraceptive decision. </a:t>
            </a:r>
            <a:r>
              <a:rPr lang="en-US" i="1" dirty="0"/>
              <a:t>Medscape General Medicine. </a:t>
            </a:r>
            <a:r>
              <a:rPr lang="en-US" dirty="0"/>
              <a:t>2001; 3(6):2. Retrieved from </a:t>
            </a:r>
            <a:r>
              <a:rPr lang="en-US" dirty="0">
                <a:hlinkClick r:id="rId3"/>
              </a:rPr>
              <a:t>https://www.medscape.com/viewarticle/408191</a:t>
            </a:r>
            <a:r>
              <a:rPr lang="en-US" dirty="0"/>
              <a:t>. Accessed June 5, 2018</a:t>
            </a:r>
            <a:r>
              <a:rPr lang="en-US" dirty="0" smtClean="0"/>
              <a:t>.</a:t>
            </a:r>
            <a:endParaRPr lang="en-US" dirty="0"/>
          </a:p>
          <a:p>
            <a:pPr marL="514350" lvl="0" indent="-514350">
              <a:buFont typeface="Wingdings" charset="2"/>
              <a:buAutoNum type="arabicPlain" startAt="12"/>
            </a:pPr>
            <a:r>
              <a:rPr lang="en-US" dirty="0" err="1"/>
              <a:t>Narod</a:t>
            </a:r>
            <a:r>
              <a:rPr lang="en-US" dirty="0"/>
              <a:t> SA, </a:t>
            </a:r>
            <a:r>
              <a:rPr lang="en-US" dirty="0" err="1"/>
              <a:t>Risch</a:t>
            </a:r>
            <a:r>
              <a:rPr lang="en-US" dirty="0"/>
              <a:t> H, </a:t>
            </a:r>
            <a:r>
              <a:rPr lang="en-US" dirty="0" err="1"/>
              <a:t>Moslehi</a:t>
            </a:r>
            <a:r>
              <a:rPr lang="en-US" dirty="0"/>
              <a:t> R, et al. Oral Contraceptives and the Risk of Hereditary Ovarian Cancer. </a:t>
            </a:r>
            <a:r>
              <a:rPr lang="en-US" i="1" dirty="0"/>
              <a:t>The New England Journal of Medicine. </a:t>
            </a:r>
            <a:r>
              <a:rPr lang="en-US" dirty="0"/>
              <a:t>1998; 339(7):424-428. DOI: 10.1056/NEJM199808133390702</a:t>
            </a:r>
            <a:r>
              <a:rPr lang="en-US" dirty="0" smtClean="0"/>
              <a:t>.</a:t>
            </a:r>
            <a:endParaRPr lang="en-US" dirty="0"/>
          </a:p>
          <a:p>
            <a:pPr marL="514350" lvl="0" indent="-514350">
              <a:buFont typeface="Wingdings" charset="2"/>
              <a:buAutoNum type="arabicPlain" startAt="12"/>
            </a:pPr>
            <a:r>
              <a:rPr lang="en-US" dirty="0"/>
              <a:t>La </a:t>
            </a:r>
            <a:r>
              <a:rPr lang="en-US" dirty="0" err="1"/>
              <a:t>Vecchia</a:t>
            </a:r>
            <a:r>
              <a:rPr lang="en-US" dirty="0"/>
              <a:t> C, </a:t>
            </a:r>
            <a:r>
              <a:rPr lang="en-US" dirty="0" err="1"/>
              <a:t>Franceschi</a:t>
            </a:r>
            <a:r>
              <a:rPr lang="en-US" dirty="0"/>
              <a:t> S, </a:t>
            </a:r>
            <a:r>
              <a:rPr lang="en-US" dirty="0" err="1"/>
              <a:t>Decarli</a:t>
            </a:r>
            <a:r>
              <a:rPr lang="en-US" dirty="0"/>
              <a:t> A. Oral contraceptive use and the risk of epithelial ovarian cancer. </a:t>
            </a:r>
            <a:r>
              <a:rPr lang="en-US" i="1" dirty="0"/>
              <a:t>British Journal Of Cancer [serial online]</a:t>
            </a:r>
            <a:r>
              <a:rPr lang="en-US" dirty="0"/>
              <a:t>. July 1984; 50(1):31-34. https://</a:t>
            </a:r>
            <a:r>
              <a:rPr lang="en-US" dirty="0" err="1"/>
              <a:t>www.ncbi.nlm.nih.gov</a:t>
            </a:r>
            <a:r>
              <a:rPr lang="en-US" dirty="0"/>
              <a:t>/</a:t>
            </a:r>
            <a:r>
              <a:rPr lang="en-US" dirty="0" err="1"/>
              <a:t>pmc</a:t>
            </a:r>
            <a:r>
              <a:rPr lang="en-US" dirty="0"/>
              <a:t>/articles/PMC1976937/. Accessed April 7, 2018. </a:t>
            </a:r>
          </a:p>
          <a:p>
            <a:pPr marL="514350" lvl="0" indent="-514350">
              <a:buFont typeface="Wingdings" charset="2"/>
              <a:buAutoNum type="arabicPlain" startAt="12"/>
            </a:pPr>
            <a:r>
              <a:rPr lang="en-US" dirty="0"/>
              <a:t>The case for preventing ovarian cancer. Lancet. 2008; 371(9609):275. Retrieved from </a:t>
            </a:r>
            <a:r>
              <a:rPr lang="en-US" dirty="0">
                <a:hlinkClick r:id="rId4"/>
              </a:rPr>
              <a:t>https://doi.org/10.1016/S0140-6736(08)60139-</a:t>
            </a:r>
            <a:r>
              <a:rPr lang="en-US" dirty="0" smtClean="0">
                <a:hlinkClick r:id="rId4"/>
              </a:rPr>
              <a:t>7</a:t>
            </a:r>
            <a:endParaRPr lang="en-US" dirty="0"/>
          </a:p>
          <a:p>
            <a:pPr marL="514350" lvl="0" indent="-514350">
              <a:buFont typeface="Wingdings" charset="2"/>
              <a:buAutoNum type="arabicPlain" startAt="12"/>
            </a:pPr>
            <a:r>
              <a:rPr lang="en-US" dirty="0"/>
              <a:t>Franco E, Duarte-Franco E. Ovarian cancer and oral contraceptives. Lancet. 2008; 371(9609):277-278. </a:t>
            </a:r>
            <a:r>
              <a:rPr lang="en-US" dirty="0">
                <a:hlinkClick r:id="rId5"/>
              </a:rPr>
              <a:t>https://doi.org/10.1016/S0140-6736(08)60142-7</a:t>
            </a:r>
            <a:endParaRPr lang="en-US" dirty="0"/>
          </a:p>
          <a:p>
            <a:pPr marL="514350" lvl="0" indent="-514350">
              <a:buFont typeface="Wingdings" charset="2"/>
              <a:buAutoNum type="arabicPlain" startAt="12"/>
            </a:pPr>
            <a:r>
              <a:rPr lang="en-US" dirty="0" err="1"/>
              <a:t>Beral</a:t>
            </a:r>
            <a:r>
              <a:rPr lang="en-US" dirty="0"/>
              <a:t> V, Doll R, Hermon C, </a:t>
            </a:r>
            <a:r>
              <a:rPr lang="en-US" dirty="0" err="1"/>
              <a:t>Peto</a:t>
            </a:r>
            <a:r>
              <a:rPr lang="en-US" dirty="0"/>
              <a:t> R, Reeves G. Ovarian cancer and oral contraceptives: collaborative reanalysis of data from 45 epidemiological studies including 23257 women with ovarian cancer and 87303 controls. </a:t>
            </a:r>
            <a:r>
              <a:rPr lang="en-US" i="1" dirty="0"/>
              <a:t>Lancet</a:t>
            </a:r>
            <a:r>
              <a:rPr lang="en-US" dirty="0"/>
              <a:t>. 2008; 371(9609):303-314. </a:t>
            </a:r>
            <a:r>
              <a:rPr lang="en-US" dirty="0">
                <a:hlinkClick r:id="rId6"/>
              </a:rPr>
              <a:t>https://doi.org/10.1016/S0140-6736(08)60167-1</a:t>
            </a:r>
            <a:endParaRPr lang="en-US" dirty="0"/>
          </a:p>
          <a:p>
            <a:pPr marL="514350" lvl="0" indent="-514350">
              <a:buFont typeface="Wingdings" charset="2"/>
              <a:buAutoNum type="arabicPlain" startAt="12"/>
            </a:pPr>
            <a:r>
              <a:rPr lang="en-US" dirty="0"/>
              <a:t>Ness RB, Dodge RC, Edwards RP, Baker JA, </a:t>
            </a:r>
            <a:r>
              <a:rPr lang="en-US" dirty="0" err="1"/>
              <a:t>Moysich</a:t>
            </a:r>
            <a:r>
              <a:rPr lang="en-US" dirty="0"/>
              <a:t> KB. Contraception Methods, Beyond Oral Contraceptives and Tubal Ligation, and Risk of Ovarian Cancer. A</a:t>
            </a:r>
            <a:r>
              <a:rPr lang="en-US" i="1" dirty="0"/>
              <a:t>nnals of Epidemiology</a:t>
            </a:r>
            <a:r>
              <a:rPr lang="en-US" dirty="0"/>
              <a:t>. 2011; 21(3): 188-196. </a:t>
            </a:r>
            <a:r>
              <a:rPr lang="en-US" dirty="0">
                <a:hlinkClick r:id="rId7"/>
              </a:rPr>
              <a:t>https://doi.org/10.1016/j.annepidem.2010.10.002</a:t>
            </a:r>
            <a:endParaRPr lang="en-US" dirty="0"/>
          </a:p>
          <a:p>
            <a:endParaRPr lang="en-US" dirty="0"/>
          </a:p>
        </p:txBody>
      </p:sp>
    </p:spTree>
    <p:extLst>
      <p:ext uri="{BB962C8B-B14F-4D97-AF65-F5344CB8AC3E}">
        <p14:creationId xmlns:p14="http://schemas.microsoft.com/office/powerpoint/2010/main" val="402177135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Resources</a:t>
            </a:r>
            <a:endParaRPr lang="en-US" dirty="0"/>
          </a:p>
        </p:txBody>
      </p:sp>
      <p:sp>
        <p:nvSpPr>
          <p:cNvPr id="3" name="Content Placeholder 2"/>
          <p:cNvSpPr>
            <a:spLocks noGrp="1"/>
          </p:cNvSpPr>
          <p:nvPr>
            <p:ph sz="quarter" idx="1"/>
          </p:nvPr>
        </p:nvSpPr>
        <p:spPr/>
        <p:txBody>
          <a:bodyPr>
            <a:normAutofit fontScale="55000" lnSpcReduction="20000"/>
          </a:bodyPr>
          <a:lstStyle/>
          <a:p>
            <a:pPr marL="514350" lvl="0" indent="-514350">
              <a:buFont typeface="Wingdings" charset="2"/>
              <a:buAutoNum type="arabicPlain" startAt="20"/>
            </a:pPr>
            <a:r>
              <a:rPr lang="en-US" dirty="0" err="1"/>
              <a:t>Iversen</a:t>
            </a:r>
            <a:r>
              <a:rPr lang="en-US" dirty="0"/>
              <a:t> L, </a:t>
            </a:r>
            <a:r>
              <a:rPr lang="en-US" dirty="0" err="1"/>
              <a:t>Sivasubramaniam</a:t>
            </a:r>
            <a:r>
              <a:rPr lang="en-US" dirty="0"/>
              <a:t> S, Lee AJ, Fielding S, Hannaford PC. Lifetime cancer risk and combined oral contraceptives: The Royal College of General Practitioners’ Oral Contraception Study.</a:t>
            </a:r>
            <a:r>
              <a:rPr lang="en-US" i="1" dirty="0"/>
              <a:t> American Journal of Obstetrics &amp; Gynecology.</a:t>
            </a:r>
            <a:r>
              <a:rPr lang="en-US" dirty="0"/>
              <a:t> 2017; 216(6):580.e1–580.e9. </a:t>
            </a:r>
            <a:r>
              <a:rPr lang="en-US" dirty="0">
                <a:hlinkClick r:id="rId3"/>
              </a:rPr>
              <a:t>https://doi.org/10.1016/j.ajog.2017.02.002</a:t>
            </a:r>
            <a:r>
              <a:rPr lang="en-US" dirty="0"/>
              <a:t> </a:t>
            </a:r>
          </a:p>
          <a:p>
            <a:pPr marL="514350" lvl="0" indent="-514350">
              <a:buFont typeface="Wingdings" charset="2"/>
              <a:buAutoNum type="arabicPlain" startAt="20"/>
            </a:pPr>
            <a:r>
              <a:rPr lang="en-US" dirty="0"/>
              <a:t>McGuire V, </a:t>
            </a:r>
            <a:r>
              <a:rPr lang="en-US" dirty="0" err="1"/>
              <a:t>Hartge</a:t>
            </a:r>
            <a:r>
              <a:rPr lang="en-US" dirty="0"/>
              <a:t> P, Liao LM, </a:t>
            </a:r>
            <a:r>
              <a:rPr lang="en-US" dirty="0" err="1"/>
              <a:t>Sinha</a:t>
            </a:r>
            <a:r>
              <a:rPr lang="en-US" dirty="0"/>
              <a:t> R, et al. Parity and Oral Contraceptive Use in Relation to Ovarian Cancer in Older Women. </a:t>
            </a:r>
            <a:r>
              <a:rPr lang="en-US" i="1" dirty="0"/>
              <a:t>Cancer </a:t>
            </a:r>
            <a:r>
              <a:rPr lang="en-US" i="1" dirty="0" err="1"/>
              <a:t>Epidemiol</a:t>
            </a:r>
            <a:r>
              <a:rPr lang="en-US" i="1" dirty="0"/>
              <a:t> Biomarkers Prev.</a:t>
            </a:r>
            <a:r>
              <a:rPr lang="en-US" dirty="0"/>
              <a:t> 2016; 25(7): 1059–1063. </a:t>
            </a:r>
            <a:r>
              <a:rPr lang="en-US" dirty="0">
                <a:hlinkClick r:id="rId4"/>
              </a:rPr>
              <a:t>https://doi.org/10.1158/1055-9965.EPI-16-</a:t>
            </a:r>
            <a:r>
              <a:rPr lang="en-US" dirty="0" smtClean="0">
                <a:hlinkClick r:id="rId4"/>
              </a:rPr>
              <a:t>0011</a:t>
            </a:r>
            <a:r>
              <a:rPr lang="en-US" dirty="0"/>
              <a:t> </a:t>
            </a:r>
          </a:p>
          <a:p>
            <a:pPr marL="514350" lvl="0" indent="-514350">
              <a:buFont typeface="Wingdings" charset="2"/>
              <a:buAutoNum type="arabicPlain" startAt="20"/>
            </a:pPr>
            <a:r>
              <a:rPr lang="en-US" dirty="0" err="1"/>
              <a:t>Jatoi</a:t>
            </a:r>
            <a:r>
              <a:rPr lang="en-US" dirty="0"/>
              <a:t> A, Foster NR, </a:t>
            </a:r>
            <a:r>
              <a:rPr lang="en-US" dirty="0" err="1"/>
              <a:t>Kalli</a:t>
            </a:r>
            <a:r>
              <a:rPr lang="en-US" dirty="0"/>
              <a:t> KR, </a:t>
            </a:r>
            <a:r>
              <a:rPr lang="en-US" dirty="0" err="1"/>
              <a:t>Vierkant</a:t>
            </a:r>
            <a:r>
              <a:rPr lang="en-US" dirty="0"/>
              <a:t> RA, Zhang Z, et. al. Prior oral contraceptive use in ovarian cancer patients: assessing associations with overall and progression-free survival. </a:t>
            </a:r>
            <a:r>
              <a:rPr lang="en-US" i="1" dirty="0"/>
              <a:t>BMC Cancer. </a:t>
            </a:r>
            <a:r>
              <a:rPr lang="en-US" dirty="0"/>
              <a:t>2015; 15:711. </a:t>
            </a:r>
            <a:r>
              <a:rPr lang="en-US" dirty="0">
                <a:hlinkClick r:id="rId5"/>
              </a:rPr>
              <a:t>https://doi.org/10.1186/s12885-015-1774-z</a:t>
            </a:r>
            <a:r>
              <a:rPr lang="en-US" dirty="0" smtClean="0"/>
              <a:t>.</a:t>
            </a:r>
            <a:endParaRPr lang="en-US" dirty="0"/>
          </a:p>
          <a:p>
            <a:pPr marL="514350" lvl="0" indent="-514350">
              <a:buFont typeface="Wingdings" charset="2"/>
              <a:buAutoNum type="arabicPlain" startAt="20"/>
            </a:pPr>
            <a:r>
              <a:rPr lang="en-US" dirty="0"/>
              <a:t>Hannaford PC, </a:t>
            </a:r>
            <a:r>
              <a:rPr lang="en-US" dirty="0" err="1"/>
              <a:t>Selvaraj</a:t>
            </a:r>
            <a:r>
              <a:rPr lang="en-US" dirty="0"/>
              <a:t> S, Elliott AM, Angus V, </a:t>
            </a:r>
            <a:r>
              <a:rPr lang="en-US" dirty="0" err="1"/>
              <a:t>Iversen</a:t>
            </a:r>
            <a:r>
              <a:rPr lang="en-US" dirty="0"/>
              <a:t> L, Lee AJ. Cancer risk among users of oral contraceptives: cohort data from the Royal College of General Practitioner’s oral contraceptive study. </a:t>
            </a:r>
            <a:r>
              <a:rPr lang="en-US" i="1" dirty="0"/>
              <a:t>BMJ.</a:t>
            </a:r>
            <a:r>
              <a:rPr lang="en-US" dirty="0"/>
              <a:t> 2007; 335:651. </a:t>
            </a:r>
            <a:r>
              <a:rPr lang="en-US" dirty="0">
                <a:hlinkClick r:id="rId6"/>
              </a:rPr>
              <a:t>https://doi.org/10.1136/bmj.</a:t>
            </a:r>
            <a:r>
              <a:rPr lang="en-US" dirty="0" smtClean="0">
                <a:hlinkClick r:id="rId6"/>
              </a:rPr>
              <a:t>39289.649410.55</a:t>
            </a:r>
            <a:endParaRPr lang="en-US" dirty="0"/>
          </a:p>
          <a:p>
            <a:pPr marL="514350" lvl="0" indent="-514350">
              <a:buFont typeface="Wingdings" charset="2"/>
              <a:buAutoNum type="arabicPlain" startAt="20"/>
            </a:pPr>
            <a:r>
              <a:rPr lang="en-US" dirty="0" err="1"/>
              <a:t>Schildkraut</a:t>
            </a:r>
            <a:r>
              <a:rPr lang="en-US" dirty="0"/>
              <a:t> JM, </a:t>
            </a:r>
            <a:r>
              <a:rPr lang="en-US" dirty="0" err="1"/>
              <a:t>Calingaert</a:t>
            </a:r>
            <a:r>
              <a:rPr lang="en-US" dirty="0"/>
              <a:t> B, </a:t>
            </a:r>
            <a:r>
              <a:rPr lang="en-US" dirty="0" err="1"/>
              <a:t>Marchbanks</a:t>
            </a:r>
            <a:r>
              <a:rPr lang="en-US" dirty="0"/>
              <a:t> PA, Moorman PG, Rodriguez, GC. Impact of Progestin and Estrogen Potency in Oral Contraceptives on Ovarian Cancer Risk. </a:t>
            </a:r>
            <a:r>
              <a:rPr lang="en-US" i="1" dirty="0"/>
              <a:t>Journal of National Cancer Institute. </a:t>
            </a:r>
            <a:r>
              <a:rPr lang="en-US" dirty="0"/>
              <a:t>2002; 94(1) 32-38. </a:t>
            </a:r>
            <a:r>
              <a:rPr lang="en-US" dirty="0">
                <a:hlinkClick r:id="rId7"/>
              </a:rPr>
              <a:t>https://doi.org/10.1093/jnci/</a:t>
            </a:r>
            <a:r>
              <a:rPr lang="en-US" dirty="0" smtClean="0">
                <a:hlinkClick r:id="rId7"/>
              </a:rPr>
              <a:t>94.1.32</a:t>
            </a:r>
            <a:endParaRPr lang="en-US" dirty="0"/>
          </a:p>
          <a:p>
            <a:pPr marL="514350" lvl="0" indent="-514350">
              <a:buFont typeface="Wingdings" charset="2"/>
              <a:buAutoNum type="arabicPlain" startAt="20"/>
            </a:pPr>
            <a:r>
              <a:rPr lang="en-US" dirty="0">
                <a:hlinkClick r:id="rId8"/>
              </a:rPr>
              <a:t>Havrilesky LJ</a:t>
            </a:r>
            <a:r>
              <a:rPr lang="en-US" dirty="0"/>
              <a:t>1, </a:t>
            </a:r>
            <a:r>
              <a:rPr lang="en-US" dirty="0">
                <a:hlinkClick r:id="rId9"/>
              </a:rPr>
              <a:t>Moorman PG</a:t>
            </a:r>
            <a:r>
              <a:rPr lang="en-US" dirty="0"/>
              <a:t>, </a:t>
            </a:r>
            <a:r>
              <a:rPr lang="en-US" dirty="0">
                <a:hlinkClick r:id="rId10"/>
              </a:rPr>
              <a:t>Lowery WJ</a:t>
            </a:r>
            <a:r>
              <a:rPr lang="en-US" dirty="0"/>
              <a:t>, et. al. Oral Contraceptive use for the primary prevention of ovarian cancer: A systematic review and meta-analysis. </a:t>
            </a:r>
            <a:r>
              <a:rPr lang="en-US" i="1" dirty="0" err="1"/>
              <a:t>Obstet</a:t>
            </a:r>
            <a:r>
              <a:rPr lang="en-US" i="1" dirty="0"/>
              <a:t> Gynecol. </a:t>
            </a:r>
            <a:r>
              <a:rPr lang="en-US" dirty="0"/>
              <a:t>2013; 122(1):139-47. DOI: 10.1097/AOG.0b013e318291c235</a:t>
            </a:r>
            <a:r>
              <a:rPr lang="en-US" dirty="0" smtClean="0"/>
              <a:t>.</a:t>
            </a:r>
            <a:endParaRPr lang="en-US" dirty="0"/>
          </a:p>
          <a:p>
            <a:pPr marL="514350" lvl="0" indent="-514350">
              <a:buFont typeface="Wingdings" charset="2"/>
              <a:buAutoNum type="arabicPlain" startAt="20"/>
            </a:pPr>
            <a:r>
              <a:rPr lang="en-US" dirty="0" err="1"/>
              <a:t>Iversen</a:t>
            </a:r>
            <a:r>
              <a:rPr lang="en-US" dirty="0"/>
              <a:t> L, Fielding S, </a:t>
            </a:r>
            <a:r>
              <a:rPr lang="en-US" dirty="0" err="1"/>
              <a:t>Lidegaard</a:t>
            </a:r>
            <a:r>
              <a:rPr lang="en-US" dirty="0"/>
              <a:t> O, </a:t>
            </a:r>
            <a:r>
              <a:rPr lang="en-US" dirty="0" err="1"/>
              <a:t>Morch</a:t>
            </a:r>
            <a:r>
              <a:rPr lang="en-US" dirty="0"/>
              <a:t> LS, </a:t>
            </a:r>
            <a:r>
              <a:rPr lang="en-US" dirty="0" err="1"/>
              <a:t>Skovlund</a:t>
            </a:r>
            <a:r>
              <a:rPr lang="en-US" dirty="0"/>
              <a:t> CW, Hannaford PC. Association between contemporary hormonal contraception and ovarian cancer in women of reproductive age in Denmark: prospective, nationwide cohort study. </a:t>
            </a:r>
            <a:r>
              <a:rPr lang="en-US" i="1" dirty="0"/>
              <a:t>BMJ.</a:t>
            </a:r>
            <a:r>
              <a:rPr lang="en-US" dirty="0"/>
              <a:t> 2018:362:K3609. </a:t>
            </a:r>
            <a:r>
              <a:rPr lang="en-US" u="sng" dirty="0"/>
              <a:t>DOI: 10.1136/bmjk.3609.</a:t>
            </a:r>
            <a:endParaRPr lang="en-US" dirty="0"/>
          </a:p>
          <a:p>
            <a:endParaRPr lang="en-US" dirty="0"/>
          </a:p>
        </p:txBody>
      </p:sp>
    </p:spTree>
    <p:extLst>
      <p:ext uri="{BB962C8B-B14F-4D97-AF65-F5344CB8AC3E}">
        <p14:creationId xmlns:p14="http://schemas.microsoft.com/office/powerpoint/2010/main" val="400013183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PICOT Question</a:t>
            </a:r>
            <a:endParaRPr lang="en-US" dirty="0"/>
          </a:p>
        </p:txBody>
      </p:sp>
      <p:sp>
        <p:nvSpPr>
          <p:cNvPr id="3" name="Content Placeholder 2"/>
          <p:cNvSpPr>
            <a:spLocks noGrp="1"/>
          </p:cNvSpPr>
          <p:nvPr>
            <p:ph sz="quarter" idx="1"/>
          </p:nvPr>
        </p:nvSpPr>
        <p:spPr/>
        <p:txBody>
          <a:bodyPr/>
          <a:lstStyle/>
          <a:p>
            <a:r>
              <a:rPr lang="en-US" dirty="0"/>
              <a:t>Are women ages 25-50 (P) who have taken oral contraceptives for at least 5 years (I) at a reduced risk for developing ovarian cancer (O) compared with women ages 25-50 (P) who have never used oral </a:t>
            </a:r>
            <a:r>
              <a:rPr lang="en-US" dirty="0" smtClean="0"/>
              <a:t>contraceptives </a:t>
            </a:r>
            <a:r>
              <a:rPr lang="en-US" dirty="0"/>
              <a:t>(C) in a lifetime period (T)?</a:t>
            </a:r>
          </a:p>
        </p:txBody>
      </p:sp>
    </p:spTree>
    <p:extLst>
      <p:ext uri="{BB962C8B-B14F-4D97-AF65-F5344CB8AC3E}">
        <p14:creationId xmlns:p14="http://schemas.microsoft.com/office/powerpoint/2010/main" val="3279404955"/>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Questions</a:t>
            </a:r>
            <a:endParaRPr lang="en-US" dirty="0"/>
          </a:p>
        </p:txBody>
      </p:sp>
      <p:pic>
        <p:nvPicPr>
          <p:cNvPr id="4" name="table"/>
          <p:cNvPicPr>
            <a:picLocks noChangeAspect="1"/>
          </p:cNvPicPr>
          <p:nvPr/>
        </p:nvPicPr>
        <p:blipFill>
          <a:blip r:embed="rId3"/>
          <a:stretch>
            <a:fillRect/>
          </a:stretch>
        </p:blipFill>
        <p:spPr>
          <a:xfrm>
            <a:off x="301752" y="1748895"/>
            <a:ext cx="8460009" cy="3759914"/>
          </a:xfrm>
          <a:prstGeom prst="rect">
            <a:avLst/>
          </a:prstGeom>
        </p:spPr>
      </p:pic>
    </p:spTree>
    <p:extLst>
      <p:ext uri="{BB962C8B-B14F-4D97-AF65-F5344CB8AC3E}">
        <p14:creationId xmlns:p14="http://schemas.microsoft.com/office/powerpoint/2010/main" val="376526386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Key Issues</a:t>
            </a:r>
            <a:endParaRPr lang="en-US" dirty="0"/>
          </a:p>
        </p:txBody>
      </p:sp>
      <p:sp>
        <p:nvSpPr>
          <p:cNvPr id="3" name="Content Placeholder 2"/>
          <p:cNvSpPr>
            <a:spLocks noGrp="1"/>
          </p:cNvSpPr>
          <p:nvPr>
            <p:ph sz="quarter" idx="1"/>
          </p:nvPr>
        </p:nvSpPr>
        <p:spPr/>
        <p:txBody>
          <a:bodyPr/>
          <a:lstStyle/>
          <a:p>
            <a:r>
              <a:rPr lang="en-US" dirty="0" smtClean="0"/>
              <a:t>Do combined oral contraceptives (COCs) reduce the risk of ovarian cancer?</a:t>
            </a:r>
          </a:p>
          <a:p>
            <a:pPr lvl="1"/>
            <a:r>
              <a:rPr lang="en-US" dirty="0" smtClean="0"/>
              <a:t>If so, by how much?</a:t>
            </a:r>
          </a:p>
          <a:p>
            <a:pPr lvl="1"/>
            <a:r>
              <a:rPr lang="en-US" dirty="0" smtClean="0"/>
              <a:t>How long does this effect last after stopping use?</a:t>
            </a:r>
          </a:p>
          <a:p>
            <a:r>
              <a:rPr lang="en-US" dirty="0" smtClean="0"/>
              <a:t>Effect of older formulations vs. newer formulations.</a:t>
            </a:r>
          </a:p>
          <a:p>
            <a:r>
              <a:rPr lang="en-US" dirty="0" smtClean="0"/>
              <a:t>Effects of progestin-only versus combination OCs.</a:t>
            </a:r>
          </a:p>
          <a:p>
            <a:r>
              <a:rPr lang="en-US" dirty="0" smtClean="0"/>
              <a:t>Potential effects of pregnancy on COC timing.</a:t>
            </a:r>
          </a:p>
          <a:p>
            <a:r>
              <a:rPr lang="en-US" dirty="0" smtClean="0"/>
              <a:t>Changing counseling and prevention strategies.</a:t>
            </a:r>
          </a:p>
          <a:p>
            <a:r>
              <a:rPr lang="en-US" dirty="0" smtClean="0"/>
              <a:t>Future implications and future research.</a:t>
            </a:r>
          </a:p>
          <a:p>
            <a:endParaRPr lang="en-US" dirty="0" smtClean="0"/>
          </a:p>
          <a:p>
            <a:endParaRPr lang="en-US" dirty="0" smtClean="0"/>
          </a:p>
          <a:p>
            <a:endParaRPr lang="en-US" dirty="0" smtClean="0"/>
          </a:p>
          <a:p>
            <a:endParaRPr lang="en-US" dirty="0" smtClean="0"/>
          </a:p>
          <a:p>
            <a:endParaRPr lang="en-US" dirty="0" smtClean="0"/>
          </a:p>
          <a:p>
            <a:endParaRPr lang="en-US" dirty="0"/>
          </a:p>
        </p:txBody>
      </p:sp>
    </p:spTree>
    <p:extLst>
      <p:ext uri="{BB962C8B-B14F-4D97-AF65-F5344CB8AC3E}">
        <p14:creationId xmlns:p14="http://schemas.microsoft.com/office/powerpoint/2010/main" val="115991302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Background- Epidemiology</a:t>
            </a:r>
            <a:endParaRPr lang="en-US" dirty="0"/>
          </a:p>
        </p:txBody>
      </p:sp>
      <p:sp>
        <p:nvSpPr>
          <p:cNvPr id="3" name="Content Placeholder 2"/>
          <p:cNvSpPr>
            <a:spLocks noGrp="1"/>
          </p:cNvSpPr>
          <p:nvPr>
            <p:ph sz="quarter" idx="1"/>
          </p:nvPr>
        </p:nvSpPr>
        <p:spPr>
          <a:xfrm>
            <a:off x="301752" y="1430774"/>
            <a:ext cx="8503920" cy="4996373"/>
          </a:xfrm>
        </p:spPr>
        <p:txBody>
          <a:bodyPr>
            <a:normAutofit/>
          </a:bodyPr>
          <a:lstStyle/>
          <a:p>
            <a:r>
              <a:rPr lang="en-US" dirty="0" smtClean="0"/>
              <a:t>Ovarian </a:t>
            </a:r>
            <a:r>
              <a:rPr lang="en-US" dirty="0"/>
              <a:t>cancer is the 5</a:t>
            </a:r>
            <a:r>
              <a:rPr lang="en-US" baseline="30000" dirty="0"/>
              <a:t>th</a:t>
            </a:r>
            <a:r>
              <a:rPr lang="en-US" dirty="0"/>
              <a:t> leading cause of cancer-related deaths in women and the 2</a:t>
            </a:r>
            <a:r>
              <a:rPr lang="en-US" baseline="30000" dirty="0"/>
              <a:t>nd</a:t>
            </a:r>
            <a:r>
              <a:rPr lang="en-US" dirty="0"/>
              <a:t> most common gynecological cancer in the United States. </a:t>
            </a:r>
            <a:endParaRPr lang="en-US" dirty="0" smtClean="0"/>
          </a:p>
          <a:p>
            <a:r>
              <a:rPr lang="en-US" dirty="0" smtClean="0"/>
              <a:t>Median age at diagnosis: 63.</a:t>
            </a:r>
          </a:p>
          <a:p>
            <a:r>
              <a:rPr lang="en-US" dirty="0" smtClean="0"/>
              <a:t>High-grade disease at clinical presentation and absence of early symptoms. </a:t>
            </a:r>
          </a:p>
          <a:p>
            <a:r>
              <a:rPr lang="en-US" dirty="0" smtClean="0"/>
              <a:t>BRCA 1 and 2 mutations: 44% and 17% chance respectively of developing ovarian cancer by 80 years old.</a:t>
            </a:r>
          </a:p>
          <a:p>
            <a:r>
              <a:rPr lang="en-US" dirty="0" smtClean="0"/>
              <a:t>General population has a 0.7% risk of developing ovarian cancer by age 70.</a:t>
            </a:r>
            <a:endParaRPr lang="en-US" dirty="0"/>
          </a:p>
        </p:txBody>
      </p:sp>
    </p:spTree>
    <p:extLst>
      <p:ext uri="{BB962C8B-B14F-4D97-AF65-F5344CB8AC3E}">
        <p14:creationId xmlns:p14="http://schemas.microsoft.com/office/powerpoint/2010/main" val="135485908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Background- Subtypes</a:t>
            </a:r>
            <a:endParaRPr lang="en-US" dirty="0"/>
          </a:p>
        </p:txBody>
      </p:sp>
      <p:sp>
        <p:nvSpPr>
          <p:cNvPr id="3" name="Content Placeholder 2"/>
          <p:cNvSpPr>
            <a:spLocks noGrp="1"/>
          </p:cNvSpPr>
          <p:nvPr>
            <p:ph sz="quarter" idx="1"/>
          </p:nvPr>
        </p:nvSpPr>
        <p:spPr/>
        <p:txBody>
          <a:bodyPr/>
          <a:lstStyle/>
          <a:p>
            <a:r>
              <a:rPr lang="en-US" dirty="0" smtClean="0"/>
              <a:t>Epithelial (Most common: 90% of ovarian tumors)</a:t>
            </a:r>
          </a:p>
          <a:p>
            <a:pPr lvl="1"/>
            <a:r>
              <a:rPr lang="en-US" dirty="0" smtClean="0"/>
              <a:t>Serous (Most common epithelial type)- 75%</a:t>
            </a:r>
          </a:p>
          <a:p>
            <a:pPr lvl="1"/>
            <a:r>
              <a:rPr lang="en-US" dirty="0" smtClean="0"/>
              <a:t>Endometrioid-10%</a:t>
            </a:r>
          </a:p>
          <a:p>
            <a:pPr lvl="1"/>
            <a:r>
              <a:rPr lang="en-US" dirty="0" smtClean="0"/>
              <a:t>Mucinous-10%</a:t>
            </a:r>
          </a:p>
          <a:p>
            <a:pPr lvl="1"/>
            <a:r>
              <a:rPr lang="en-US" dirty="0" smtClean="0"/>
              <a:t>Clear cell</a:t>
            </a:r>
          </a:p>
          <a:p>
            <a:pPr marL="0" indent="0">
              <a:buNone/>
            </a:pPr>
            <a:endParaRPr lang="en-US" dirty="0"/>
          </a:p>
          <a:p>
            <a:r>
              <a:rPr lang="en-US" dirty="0" smtClean="0"/>
              <a:t>Non-epithelial</a:t>
            </a:r>
          </a:p>
          <a:p>
            <a:pPr lvl="1"/>
            <a:r>
              <a:rPr lang="en-US" dirty="0" smtClean="0"/>
              <a:t>Germ cell</a:t>
            </a:r>
          </a:p>
          <a:p>
            <a:pPr lvl="1"/>
            <a:r>
              <a:rPr lang="en-US" dirty="0" smtClean="0"/>
              <a:t>Stromal</a:t>
            </a:r>
            <a:endParaRPr lang="en-US" dirty="0"/>
          </a:p>
        </p:txBody>
      </p:sp>
    </p:spTree>
    <p:extLst>
      <p:ext uri="{BB962C8B-B14F-4D97-AF65-F5344CB8AC3E}">
        <p14:creationId xmlns:p14="http://schemas.microsoft.com/office/powerpoint/2010/main" val="117414090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Ovarian Cancer by Subtype and Race/Ethnicity</a:t>
            </a:r>
            <a:endParaRPr lang="en-US" dirty="0"/>
          </a:p>
        </p:txBody>
      </p:sp>
      <p:pic>
        <p:nvPicPr>
          <p:cNvPr id="3" name="Picture 2" descr="Screen Shot 2019-04-01 at 1.11.10 P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512587"/>
            <a:ext cx="9144000" cy="5086563"/>
          </a:xfrm>
          <a:prstGeom prst="rect">
            <a:avLst/>
          </a:prstGeom>
        </p:spPr>
      </p:pic>
    </p:spTree>
    <p:extLst>
      <p:ext uri="{BB962C8B-B14F-4D97-AF65-F5344CB8AC3E}">
        <p14:creationId xmlns:p14="http://schemas.microsoft.com/office/powerpoint/2010/main" val="168269100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Background- Screening</a:t>
            </a:r>
            <a:endParaRPr lang="en-US" dirty="0"/>
          </a:p>
        </p:txBody>
      </p:sp>
      <p:sp>
        <p:nvSpPr>
          <p:cNvPr id="3" name="Content Placeholder 2"/>
          <p:cNvSpPr>
            <a:spLocks noGrp="1"/>
          </p:cNvSpPr>
          <p:nvPr>
            <p:ph sz="quarter" idx="1"/>
          </p:nvPr>
        </p:nvSpPr>
        <p:spPr/>
        <p:txBody>
          <a:bodyPr>
            <a:normAutofit lnSpcReduction="10000"/>
          </a:bodyPr>
          <a:lstStyle/>
          <a:p>
            <a:r>
              <a:rPr lang="en-US" dirty="0" smtClean="0"/>
              <a:t>Major organizations do not recommend ovarian cancer screening.</a:t>
            </a:r>
          </a:p>
          <a:p>
            <a:r>
              <a:rPr lang="en-US" dirty="0" smtClean="0"/>
              <a:t>Large-scale clinical studies have not found any evidence that </a:t>
            </a:r>
            <a:r>
              <a:rPr lang="en-US" dirty="0" err="1" smtClean="0"/>
              <a:t>transvaginal</a:t>
            </a:r>
            <a:r>
              <a:rPr lang="en-US" dirty="0" smtClean="0"/>
              <a:t> US or CA-125 testing have reduced ovarian cancer mortalities.</a:t>
            </a:r>
          </a:p>
          <a:p>
            <a:r>
              <a:rPr lang="en-US" u="sng" dirty="0" smtClean="0"/>
              <a:t>US Preventative Services Task force </a:t>
            </a:r>
            <a:r>
              <a:rPr lang="en-US" dirty="0" smtClean="0"/>
              <a:t>concludes </a:t>
            </a:r>
            <a:r>
              <a:rPr lang="en-US" dirty="0"/>
              <a:t>that </a:t>
            </a:r>
            <a:r>
              <a:rPr lang="en-US" dirty="0" smtClean="0"/>
              <a:t>“there </a:t>
            </a:r>
            <a:r>
              <a:rPr lang="en-US" dirty="0"/>
              <a:t>is adequate evidence that annual screening does not reduce ovarian cancer mortality and can lead to important harms, mainly surgical interventions in women screened for ovarian cancer</a:t>
            </a:r>
            <a:r>
              <a:rPr lang="en-US" dirty="0" smtClean="0"/>
              <a:t>.” </a:t>
            </a:r>
            <a:endParaRPr lang="en-US" dirty="0"/>
          </a:p>
        </p:txBody>
      </p:sp>
    </p:spTree>
    <p:extLst>
      <p:ext uri="{BB962C8B-B14F-4D97-AF65-F5344CB8AC3E}">
        <p14:creationId xmlns:p14="http://schemas.microsoft.com/office/powerpoint/2010/main" val="400428378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Background- Risk Factors (Increased)</a:t>
            </a:r>
            <a:endParaRPr lang="en-US" dirty="0"/>
          </a:p>
        </p:txBody>
      </p:sp>
      <p:sp>
        <p:nvSpPr>
          <p:cNvPr id="3" name="Content Placeholder 2"/>
          <p:cNvSpPr>
            <a:spLocks noGrp="1"/>
          </p:cNvSpPr>
          <p:nvPr>
            <p:ph sz="half" idx="1"/>
          </p:nvPr>
        </p:nvSpPr>
        <p:spPr/>
        <p:txBody>
          <a:bodyPr>
            <a:normAutofit/>
          </a:bodyPr>
          <a:lstStyle/>
          <a:p>
            <a:r>
              <a:rPr lang="en-US" dirty="0" smtClean="0"/>
              <a:t>50 years of age or older</a:t>
            </a:r>
          </a:p>
          <a:p>
            <a:r>
              <a:rPr lang="en-US" dirty="0" smtClean="0"/>
              <a:t>Familial factors</a:t>
            </a:r>
          </a:p>
          <a:p>
            <a:pPr lvl="1"/>
            <a:r>
              <a:rPr lang="en-US" dirty="0" smtClean="0"/>
              <a:t>Family </a:t>
            </a:r>
            <a:r>
              <a:rPr lang="en-US" dirty="0" err="1" smtClean="0"/>
              <a:t>hx</a:t>
            </a:r>
            <a:r>
              <a:rPr lang="en-US" dirty="0" smtClean="0"/>
              <a:t> of breast, ovarian or colon cancer.</a:t>
            </a:r>
          </a:p>
          <a:p>
            <a:pPr lvl="1"/>
            <a:r>
              <a:rPr lang="en-US" dirty="0" smtClean="0"/>
              <a:t>Personal history of breast or colon cancer.</a:t>
            </a:r>
          </a:p>
          <a:p>
            <a:pPr lvl="1"/>
            <a:r>
              <a:rPr lang="en-US" dirty="0" smtClean="0"/>
              <a:t>BRCA gene mutation.</a:t>
            </a:r>
          </a:p>
          <a:p>
            <a:pPr lvl="1"/>
            <a:r>
              <a:rPr lang="en-US" dirty="0" smtClean="0"/>
              <a:t>Hereditary </a:t>
            </a:r>
            <a:r>
              <a:rPr lang="en-US" dirty="0" err="1" smtClean="0"/>
              <a:t>nonpolyposis</a:t>
            </a:r>
            <a:r>
              <a:rPr lang="en-US" dirty="0" smtClean="0"/>
              <a:t> colon cancer (HNPCC) aka Lynch Syndrome.</a:t>
            </a:r>
          </a:p>
          <a:p>
            <a:endParaRPr lang="en-US" dirty="0"/>
          </a:p>
          <a:p>
            <a:endParaRPr lang="en-US" dirty="0"/>
          </a:p>
        </p:txBody>
      </p:sp>
      <p:sp>
        <p:nvSpPr>
          <p:cNvPr id="4" name="Content Placeholder 3"/>
          <p:cNvSpPr>
            <a:spLocks noGrp="1"/>
          </p:cNvSpPr>
          <p:nvPr>
            <p:ph sz="half" idx="2"/>
          </p:nvPr>
        </p:nvSpPr>
        <p:spPr/>
        <p:txBody>
          <a:bodyPr>
            <a:normAutofit/>
          </a:bodyPr>
          <a:lstStyle/>
          <a:p>
            <a:r>
              <a:rPr lang="en-US" dirty="0"/>
              <a:t>Other:</a:t>
            </a:r>
          </a:p>
          <a:p>
            <a:pPr lvl="1"/>
            <a:r>
              <a:rPr lang="en-US" dirty="0"/>
              <a:t>Menopausal hormone replacement therapy</a:t>
            </a:r>
          </a:p>
          <a:p>
            <a:pPr lvl="1"/>
            <a:r>
              <a:rPr lang="en-US" dirty="0"/>
              <a:t>Early menarche (younger than age 12)</a:t>
            </a:r>
          </a:p>
          <a:p>
            <a:pPr lvl="1"/>
            <a:r>
              <a:rPr lang="en-US" dirty="0"/>
              <a:t>Late menopause (older than age 52)</a:t>
            </a:r>
          </a:p>
          <a:p>
            <a:pPr lvl="1"/>
            <a:r>
              <a:rPr lang="en-US" dirty="0" smtClean="0"/>
              <a:t>Infertility</a:t>
            </a:r>
          </a:p>
          <a:p>
            <a:pPr lvl="1"/>
            <a:r>
              <a:rPr lang="en-US" dirty="0" smtClean="0"/>
              <a:t>PCOS</a:t>
            </a:r>
          </a:p>
          <a:p>
            <a:pPr lvl="1"/>
            <a:r>
              <a:rPr lang="en-US" dirty="0" smtClean="0"/>
              <a:t>Endometriosis</a:t>
            </a:r>
          </a:p>
          <a:p>
            <a:pPr lvl="1"/>
            <a:r>
              <a:rPr lang="en-US" dirty="0" smtClean="0"/>
              <a:t>TOB use</a:t>
            </a:r>
            <a:endParaRPr lang="en-US" dirty="0"/>
          </a:p>
        </p:txBody>
      </p:sp>
    </p:spTree>
    <p:extLst>
      <p:ext uri="{BB962C8B-B14F-4D97-AF65-F5344CB8AC3E}">
        <p14:creationId xmlns:p14="http://schemas.microsoft.com/office/powerpoint/2010/main" val="3965750824"/>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Civic">
  <a:themeElements>
    <a:clrScheme name="Civic">
      <a:dk1>
        <a:sysClr val="windowText" lastClr="000000"/>
      </a:dk1>
      <a:lt1>
        <a:sysClr val="window" lastClr="FFFFFF"/>
      </a:lt1>
      <a:dk2>
        <a:srgbClr val="646B86"/>
      </a:dk2>
      <a:lt2>
        <a:srgbClr val="C5D1D7"/>
      </a:lt2>
      <a:accent1>
        <a:srgbClr val="D16349"/>
      </a:accent1>
      <a:accent2>
        <a:srgbClr val="CCB400"/>
      </a:accent2>
      <a:accent3>
        <a:srgbClr val="8CADAE"/>
      </a:accent3>
      <a:accent4>
        <a:srgbClr val="8C7B70"/>
      </a:accent4>
      <a:accent5>
        <a:srgbClr val="8FB08C"/>
      </a:accent5>
      <a:accent6>
        <a:srgbClr val="D19049"/>
      </a:accent6>
      <a:hlink>
        <a:srgbClr val="00A3D6"/>
      </a:hlink>
      <a:folHlink>
        <a:srgbClr val="694F07"/>
      </a:folHlink>
    </a:clrScheme>
    <a:fontScheme name="Civic">
      <a:majorFont>
        <a:latin typeface="Georgia"/>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Georgia"/>
        <a:ea typeface=""/>
        <a:cs typeface=""/>
        <a:font script="Jpan" typeface="ＭＳ Ｐ明朝"/>
        <a:font script="Hang" typeface="바탕"/>
        <a:font script="Hans" typeface="华文新魏"/>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Civic">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blipFill>
          <a:blip xmlns:r="http://schemas.openxmlformats.org/officeDocument/2006/relationships" r:embed="rId1">
            <a:duotone>
              <a:schemeClr val="phClr">
                <a:shade val="70000"/>
                <a:satMod val="115000"/>
              </a:schemeClr>
              <a:schemeClr val="phClr">
                <a:tint val="85000"/>
              </a:schemeClr>
            </a:duotone>
          </a:blip>
          <a:tile tx="0" ty="0" sx="85000" sy="85000" flip="none" algn="tl"/>
        </a:blipFill>
        <a:blipFill>
          <a:blip xmlns:r="http://schemas.openxmlformats.org/officeDocument/2006/relationships" r:embed="rId2">
            <a:duotone>
              <a:schemeClr val="phClr">
                <a:shade val="65000"/>
                <a:satMod val="115000"/>
              </a:schemeClr>
              <a:schemeClr val="phClr">
                <a:tint val="85000"/>
              </a:schemeClr>
            </a:duotone>
          </a:blip>
          <a:tile tx="0" ty="0" sx="65000" sy="65000" flip="none" algn="tl"/>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D23AB76C465C134FA7946DAE57347828" ma:contentTypeVersion="4" ma:contentTypeDescription="Create a new document." ma:contentTypeScope="" ma:versionID="2ab56ee5857a654082ffddc192d360b8">
  <xsd:schema xmlns:xsd="http://www.w3.org/2001/XMLSchema" xmlns:xs="http://www.w3.org/2001/XMLSchema" xmlns:p="http://schemas.microsoft.com/office/2006/metadata/properties" xmlns:ns2="ce5dfcdc-8571-48a8-89bc-f700ff82a796" targetNamespace="http://schemas.microsoft.com/office/2006/metadata/properties" ma:root="true" ma:fieldsID="784590154b89ea3ce2b6e57a9390b4f5" ns2:_="">
    <xsd:import namespace="ce5dfcdc-8571-48a8-89bc-f700ff82a796"/>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e5dfcdc-8571-48a8-89bc-f700ff82a796"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DB431F59-9A7A-42C0-8988-4DA26CE50BA8}"/>
</file>

<file path=customXml/itemProps2.xml><?xml version="1.0" encoding="utf-8"?>
<ds:datastoreItem xmlns:ds="http://schemas.openxmlformats.org/officeDocument/2006/customXml" ds:itemID="{E822000C-ED90-42E1-B845-A749674B3990}"/>
</file>

<file path=customXml/itemProps3.xml><?xml version="1.0" encoding="utf-8"?>
<ds:datastoreItem xmlns:ds="http://schemas.openxmlformats.org/officeDocument/2006/customXml" ds:itemID="{9854DABE-1553-45CC-988D-CED021D260EE}"/>
</file>

<file path=docProps/app.xml><?xml version="1.0" encoding="utf-8"?>
<Properties xmlns="http://schemas.openxmlformats.org/officeDocument/2006/extended-properties" xmlns:vt="http://schemas.openxmlformats.org/officeDocument/2006/docPropsVTypes">
  <Template>Civic.thmx</Template>
  <TotalTime>7680</TotalTime>
  <Words>4468</Words>
  <Application>Microsoft Office PowerPoint</Application>
  <PresentationFormat>On-screen Show (4:3)</PresentationFormat>
  <Paragraphs>329</Paragraphs>
  <Slides>30</Slides>
  <Notes>25</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30</vt:i4>
      </vt:variant>
    </vt:vector>
  </HeadingPairs>
  <TitlesOfParts>
    <vt:vector size="38" baseType="lpstr">
      <vt:lpstr>Arial</vt:lpstr>
      <vt:lpstr>Calibri</vt:lpstr>
      <vt:lpstr>Courier New</vt:lpstr>
      <vt:lpstr>Georgia</vt:lpstr>
      <vt:lpstr>Mangal</vt:lpstr>
      <vt:lpstr>Wingdings</vt:lpstr>
      <vt:lpstr>Wingdings 2</vt:lpstr>
      <vt:lpstr>Civic</vt:lpstr>
      <vt:lpstr>Combined Oral Contraceptives and Ovarian Cancer Risk Prediction</vt:lpstr>
      <vt:lpstr>Disclaimer</vt:lpstr>
      <vt:lpstr>PICOT Question</vt:lpstr>
      <vt:lpstr>Key Issues</vt:lpstr>
      <vt:lpstr>Background- Epidemiology</vt:lpstr>
      <vt:lpstr>Background- Subtypes</vt:lpstr>
      <vt:lpstr>Ovarian Cancer by Subtype and Race/Ethnicity</vt:lpstr>
      <vt:lpstr>Background- Screening</vt:lpstr>
      <vt:lpstr>Background- Risk Factors (Increased)</vt:lpstr>
      <vt:lpstr>Background- Risk Factors (Decreased)</vt:lpstr>
      <vt:lpstr>Background- Oral Contraceptives</vt:lpstr>
      <vt:lpstr>Background- Oral Contraceptives</vt:lpstr>
      <vt:lpstr>Getting to the Question</vt:lpstr>
      <vt:lpstr>Getting to the Question</vt:lpstr>
      <vt:lpstr>Examining the Evidence- Study A</vt:lpstr>
      <vt:lpstr>PowerPoint Presentation</vt:lpstr>
      <vt:lpstr>PowerPoint Presentation</vt:lpstr>
      <vt:lpstr>Examining the Evidence- Study B</vt:lpstr>
      <vt:lpstr>Examining the Evidence- Study C</vt:lpstr>
      <vt:lpstr>Examining the Evidence- Study D</vt:lpstr>
      <vt:lpstr>Summary of the Evidence</vt:lpstr>
      <vt:lpstr>Summary of the Evidence </vt:lpstr>
      <vt:lpstr>General Conclusions</vt:lpstr>
      <vt:lpstr>Knowledge Gaps</vt:lpstr>
      <vt:lpstr>Implications for Practice</vt:lpstr>
      <vt:lpstr>Resources</vt:lpstr>
      <vt:lpstr>Resources</vt:lpstr>
      <vt:lpstr>Resources</vt:lpstr>
      <vt:lpstr>Resources</vt:lpstr>
      <vt:lpstr>Questions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Combined Oral Contraceptives and Ovarian Cancer Risk Prediction</dc:title>
  <dc:creator>Tara Grayson</dc:creator>
  <cp:lastModifiedBy>Mark Christiansen</cp:lastModifiedBy>
  <cp:revision>125</cp:revision>
  <dcterms:created xsi:type="dcterms:W3CDTF">2019-03-29T23:33:51Z</dcterms:created>
  <dcterms:modified xsi:type="dcterms:W3CDTF">2020-11-17T14:30:17Z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0x010100D23AB76C465C134FA7946DAE57347828</vt:lpwstr>
  </property>
</Properties>
</file>