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6.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3.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1.xml" ContentType="application/vnd.openxmlformats-officedocument.presentationml.notesSlide+xml"/>
  <Override PartName="/ppt/slideMasters/slideMaster1.xml" ContentType="application/vnd.openxmlformats-officedocument.presentationml.slideMaster+xml"/>
  <Override PartName="/ppt/notesSlides/notesSlide30.xml" ContentType="application/vnd.openxmlformats-officedocument.presentationml.notesSlide+xml"/>
  <Override PartName="/ppt/notesSlides/notesSlide25.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commentAuthors.xml" ContentType="application/vnd.openxmlformats-officedocument.presentationml.commentAuthors+xml"/>
  <Override PartName="/ppt/theme/theme2.xml" ContentType="application/vnd.openxmlformats-officedocument.theme+xml"/>
  <Override PartName="/ppt/notesMasters/notesMaster1.xml" ContentType="application/vnd.openxmlformats-officedocument.presentationml.notesMaster+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rawing1.xml" ContentType="application/vnd.ms-office.drawingml.diagramDrawing+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5"/>
  </p:notesMasterIdLst>
  <p:sldIdLst>
    <p:sldId id="256" r:id="rId2"/>
    <p:sldId id="257" r:id="rId3"/>
    <p:sldId id="262" r:id="rId4"/>
    <p:sldId id="260" r:id="rId5"/>
    <p:sldId id="258" r:id="rId6"/>
    <p:sldId id="259"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sephine Appeng" initials="JA" lastIdx="2" clrIdx="0">
    <p:extLst>
      <p:ext uri="{19B8F6BF-5375-455C-9EA6-DF929625EA0E}">
        <p15:presenceInfo xmlns:p15="http://schemas.microsoft.com/office/powerpoint/2012/main" userId="3c599996a57fa35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1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7" autoAdjust="0"/>
    <p:restoredTop sz="73171" autoAdjust="0"/>
  </p:normalViewPr>
  <p:slideViewPr>
    <p:cSldViewPr snapToGrid="0">
      <p:cViewPr varScale="1">
        <p:scale>
          <a:sx n="93" d="100"/>
          <a:sy n="93" d="100"/>
        </p:scale>
        <p:origin x="115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7.png"/><Relationship Id="rId4" Type="http://schemas.openxmlformats.org/officeDocument/2006/relationships/image" Target="../media/image2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7.png"/><Relationship Id="rId4" Type="http://schemas.openxmlformats.org/officeDocument/2006/relationships/image" Target="../media/image28.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8DCDBD-9DAD-4E6C-9CD4-9C90600F015B}"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9A61FBAD-A104-4425-A6D4-C2131A0F0D4F}">
      <dgm:prSet custT="1"/>
      <dgm:spPr/>
      <dgm:t>
        <a:bodyPr/>
        <a:lstStyle/>
        <a:p>
          <a:pPr>
            <a:defRPr cap="all"/>
          </a:pPr>
          <a:r>
            <a:rPr lang="en-US" sz="1800" b="1" baseline="0" dirty="0"/>
            <a:t>- Providers more attuned to HT signs &amp; symptoms </a:t>
          </a:r>
          <a:endParaRPr lang="en-US" sz="1800" b="1" dirty="0"/>
        </a:p>
      </dgm:t>
    </dgm:pt>
    <dgm:pt modelId="{096BCF6C-80B2-4689-A350-8C996E99B8D2}" type="parTrans" cxnId="{287F4E82-712D-44E5-8C22-039CE4C3DBA3}">
      <dgm:prSet/>
      <dgm:spPr/>
      <dgm:t>
        <a:bodyPr/>
        <a:lstStyle/>
        <a:p>
          <a:endParaRPr lang="en-US"/>
        </a:p>
      </dgm:t>
    </dgm:pt>
    <dgm:pt modelId="{FC7C0181-155D-4CFA-8B75-4BD2A8C95C5B}" type="sibTrans" cxnId="{287F4E82-712D-44E5-8C22-039CE4C3DBA3}">
      <dgm:prSet/>
      <dgm:spPr/>
      <dgm:t>
        <a:bodyPr/>
        <a:lstStyle/>
        <a:p>
          <a:endParaRPr lang="en-US"/>
        </a:p>
      </dgm:t>
    </dgm:pt>
    <dgm:pt modelId="{CE278D15-36FE-480F-A5B0-D8AF94C1847A}">
      <dgm:prSet custT="1"/>
      <dgm:spPr/>
      <dgm:t>
        <a:bodyPr/>
        <a:lstStyle/>
        <a:p>
          <a:pPr>
            <a:defRPr cap="all"/>
          </a:pPr>
          <a:r>
            <a:rPr lang="en-US" sz="1600" b="1" baseline="0" dirty="0"/>
            <a:t>- Providers want to learn more &amp; change practice for their patients</a:t>
          </a:r>
          <a:endParaRPr lang="en-US" sz="1600" b="1" dirty="0"/>
        </a:p>
      </dgm:t>
    </dgm:pt>
    <dgm:pt modelId="{65735D4A-97EC-4531-90E8-D860A538190A}" type="parTrans" cxnId="{D7D24853-7588-407D-B8BD-2F10ECA5BB3B}">
      <dgm:prSet/>
      <dgm:spPr/>
      <dgm:t>
        <a:bodyPr/>
        <a:lstStyle/>
        <a:p>
          <a:endParaRPr lang="en-US"/>
        </a:p>
      </dgm:t>
    </dgm:pt>
    <dgm:pt modelId="{0CFF2A95-F695-4CF1-AF65-DDB25CFAE737}" type="sibTrans" cxnId="{D7D24853-7588-407D-B8BD-2F10ECA5BB3B}">
      <dgm:prSet/>
      <dgm:spPr/>
      <dgm:t>
        <a:bodyPr/>
        <a:lstStyle/>
        <a:p>
          <a:endParaRPr lang="en-US"/>
        </a:p>
      </dgm:t>
    </dgm:pt>
    <dgm:pt modelId="{245F526B-A326-41E1-A39A-F38BB4629D8C}">
      <dgm:prSet/>
      <dgm:spPr/>
      <dgm:t>
        <a:bodyPr/>
        <a:lstStyle/>
        <a:p>
          <a:pPr>
            <a:defRPr cap="all"/>
          </a:pPr>
          <a:r>
            <a:rPr lang="en-US" b="1" baseline="0" dirty="0"/>
            <a:t>- Broader differential diagnosis</a:t>
          </a:r>
          <a:endParaRPr lang="en-US" b="1" dirty="0"/>
        </a:p>
      </dgm:t>
    </dgm:pt>
    <dgm:pt modelId="{F03CC25B-FDFD-4469-8652-55B92B5193FA}" type="parTrans" cxnId="{AA50F81D-444D-4388-8CC1-E271BF95B539}">
      <dgm:prSet/>
      <dgm:spPr/>
      <dgm:t>
        <a:bodyPr/>
        <a:lstStyle/>
        <a:p>
          <a:endParaRPr lang="en-US"/>
        </a:p>
      </dgm:t>
    </dgm:pt>
    <dgm:pt modelId="{B83E63C9-6836-4353-B2BD-6D9823FFDDA4}" type="sibTrans" cxnId="{AA50F81D-444D-4388-8CC1-E271BF95B539}">
      <dgm:prSet/>
      <dgm:spPr/>
      <dgm:t>
        <a:bodyPr/>
        <a:lstStyle/>
        <a:p>
          <a:endParaRPr lang="en-US"/>
        </a:p>
      </dgm:t>
    </dgm:pt>
    <dgm:pt modelId="{304EA514-20C9-4C5D-A089-3D328534445B}" type="pres">
      <dgm:prSet presAssocID="{188DCDBD-9DAD-4E6C-9CD4-9C90600F015B}" presName="root" presStyleCnt="0">
        <dgm:presLayoutVars>
          <dgm:dir/>
          <dgm:resizeHandles val="exact"/>
        </dgm:presLayoutVars>
      </dgm:prSet>
      <dgm:spPr/>
      <dgm:t>
        <a:bodyPr/>
        <a:lstStyle/>
        <a:p>
          <a:endParaRPr lang="en-US"/>
        </a:p>
      </dgm:t>
    </dgm:pt>
    <dgm:pt modelId="{E641C8E6-C06D-4108-AE54-5F1573349E8C}" type="pres">
      <dgm:prSet presAssocID="{9A61FBAD-A104-4425-A6D4-C2131A0F0D4F}" presName="compNode" presStyleCnt="0"/>
      <dgm:spPr/>
    </dgm:pt>
    <dgm:pt modelId="{80D06EC7-F628-4394-976E-F1E832F3EDD2}" type="pres">
      <dgm:prSet presAssocID="{9A61FBAD-A104-4425-A6D4-C2131A0F0D4F}" presName="iconBgRect" presStyleLbl="bgShp" presStyleIdx="0" presStyleCnt="3"/>
      <dgm:spPr/>
    </dgm:pt>
    <dgm:pt modelId="{68DC5AB0-9D48-4D18-8B98-B79AEA180C9A}" type="pres">
      <dgm:prSet presAssocID="{9A61FBAD-A104-4425-A6D4-C2131A0F0D4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a:noFill/>
        </a:ln>
      </dgm:spPr>
      <dgm:t>
        <a:bodyPr/>
        <a:lstStyle/>
        <a:p>
          <a:endParaRPr lang="en-US"/>
        </a:p>
      </dgm:t>
      <dgm:extLst>
        <a:ext uri="{E40237B7-FDA0-4F09-8148-C483321AD2D9}">
          <dgm14:cNvPr xmlns:dgm14="http://schemas.microsoft.com/office/drawing/2010/diagram" id="0" name="" descr="Skeleton"/>
        </a:ext>
      </dgm:extLst>
    </dgm:pt>
    <dgm:pt modelId="{D50F471D-92A3-4BCD-AAB7-997DA9D81AA6}" type="pres">
      <dgm:prSet presAssocID="{9A61FBAD-A104-4425-A6D4-C2131A0F0D4F}" presName="spaceRect" presStyleCnt="0"/>
      <dgm:spPr/>
    </dgm:pt>
    <dgm:pt modelId="{303B7039-0327-4E07-B42A-61D1BEFC09FF}" type="pres">
      <dgm:prSet presAssocID="{9A61FBAD-A104-4425-A6D4-C2131A0F0D4F}" presName="textRect" presStyleLbl="revTx" presStyleIdx="0" presStyleCnt="3">
        <dgm:presLayoutVars>
          <dgm:chMax val="1"/>
          <dgm:chPref val="1"/>
        </dgm:presLayoutVars>
      </dgm:prSet>
      <dgm:spPr/>
      <dgm:t>
        <a:bodyPr/>
        <a:lstStyle/>
        <a:p>
          <a:endParaRPr lang="en-US"/>
        </a:p>
      </dgm:t>
    </dgm:pt>
    <dgm:pt modelId="{16DC631E-1D1F-42BA-9A54-25CE731C4E28}" type="pres">
      <dgm:prSet presAssocID="{FC7C0181-155D-4CFA-8B75-4BD2A8C95C5B}" presName="sibTrans" presStyleCnt="0"/>
      <dgm:spPr/>
    </dgm:pt>
    <dgm:pt modelId="{D72FC0F8-51AE-42AC-A45F-A10EB93251AE}" type="pres">
      <dgm:prSet presAssocID="{CE278D15-36FE-480F-A5B0-D8AF94C1847A}" presName="compNode" presStyleCnt="0"/>
      <dgm:spPr/>
    </dgm:pt>
    <dgm:pt modelId="{E2B2231A-DBC1-4E0C-94C0-89BEE2F31BB2}" type="pres">
      <dgm:prSet presAssocID="{CE278D15-36FE-480F-A5B0-D8AF94C1847A}" presName="iconBgRect" presStyleLbl="bgShp" presStyleIdx="1" presStyleCnt="3"/>
      <dgm:spPr/>
    </dgm:pt>
    <dgm:pt modelId="{20D1AC75-0AE4-4886-98FA-857E14B5E0E6}" type="pres">
      <dgm:prSet presAssocID="{CE278D15-36FE-480F-A5B0-D8AF94C1847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a:noFill/>
        </a:ln>
      </dgm:spPr>
      <dgm:t>
        <a:bodyPr/>
        <a:lstStyle/>
        <a:p>
          <a:endParaRPr lang="en-US"/>
        </a:p>
      </dgm:t>
      <dgm:extLst>
        <a:ext uri="{E40237B7-FDA0-4F09-8148-C483321AD2D9}">
          <dgm14:cNvPr xmlns:dgm14="http://schemas.microsoft.com/office/drawing/2010/diagram" id="0" name="" descr="Doctor"/>
        </a:ext>
      </dgm:extLst>
    </dgm:pt>
    <dgm:pt modelId="{2B8A5573-5532-42AF-99C1-33F6740CDF26}" type="pres">
      <dgm:prSet presAssocID="{CE278D15-36FE-480F-A5B0-D8AF94C1847A}" presName="spaceRect" presStyleCnt="0"/>
      <dgm:spPr/>
    </dgm:pt>
    <dgm:pt modelId="{7D8F98EB-DA58-40F2-806F-85B361191692}" type="pres">
      <dgm:prSet presAssocID="{CE278D15-36FE-480F-A5B0-D8AF94C1847A}" presName="textRect" presStyleLbl="revTx" presStyleIdx="1" presStyleCnt="3">
        <dgm:presLayoutVars>
          <dgm:chMax val="1"/>
          <dgm:chPref val="1"/>
        </dgm:presLayoutVars>
      </dgm:prSet>
      <dgm:spPr/>
      <dgm:t>
        <a:bodyPr/>
        <a:lstStyle/>
        <a:p>
          <a:endParaRPr lang="en-US"/>
        </a:p>
      </dgm:t>
    </dgm:pt>
    <dgm:pt modelId="{32E487B3-1630-4D9F-BA68-E65B3433E28B}" type="pres">
      <dgm:prSet presAssocID="{0CFF2A95-F695-4CF1-AF65-DDB25CFAE737}" presName="sibTrans" presStyleCnt="0"/>
      <dgm:spPr/>
    </dgm:pt>
    <dgm:pt modelId="{EA00764B-8CB9-4D03-AACF-75549CAA433E}" type="pres">
      <dgm:prSet presAssocID="{245F526B-A326-41E1-A39A-F38BB4629D8C}" presName="compNode" presStyleCnt="0"/>
      <dgm:spPr/>
    </dgm:pt>
    <dgm:pt modelId="{B573E40E-16AA-4FC5-8554-CE51472CEDDB}" type="pres">
      <dgm:prSet presAssocID="{245F526B-A326-41E1-A39A-F38BB4629D8C}" presName="iconBgRect" presStyleLbl="bgShp" presStyleIdx="2" presStyleCnt="3"/>
      <dgm:spPr/>
    </dgm:pt>
    <dgm:pt modelId="{223266F5-096B-4AC9-A62F-F4E2D5756DA1}" type="pres">
      <dgm:prSet presAssocID="{245F526B-A326-41E1-A39A-F38BB4629D8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a:noFill/>
        </a:ln>
      </dgm:spPr>
      <dgm:t>
        <a:bodyPr/>
        <a:lstStyle/>
        <a:p>
          <a:endParaRPr lang="en-US"/>
        </a:p>
      </dgm:t>
      <dgm:extLst>
        <a:ext uri="{E40237B7-FDA0-4F09-8148-C483321AD2D9}">
          <dgm14:cNvPr xmlns:dgm14="http://schemas.microsoft.com/office/drawing/2010/diagram" id="0" name="" descr="Stethoscope"/>
        </a:ext>
      </dgm:extLst>
    </dgm:pt>
    <dgm:pt modelId="{0F6CAF21-F955-40B1-A29B-667BABB92968}" type="pres">
      <dgm:prSet presAssocID="{245F526B-A326-41E1-A39A-F38BB4629D8C}" presName="spaceRect" presStyleCnt="0"/>
      <dgm:spPr/>
    </dgm:pt>
    <dgm:pt modelId="{3DA9E1AD-7AF5-4605-B154-1A0E35D664FE}" type="pres">
      <dgm:prSet presAssocID="{245F526B-A326-41E1-A39A-F38BB4629D8C}" presName="textRect" presStyleLbl="revTx" presStyleIdx="2" presStyleCnt="3">
        <dgm:presLayoutVars>
          <dgm:chMax val="1"/>
          <dgm:chPref val="1"/>
        </dgm:presLayoutVars>
      </dgm:prSet>
      <dgm:spPr/>
      <dgm:t>
        <a:bodyPr/>
        <a:lstStyle/>
        <a:p>
          <a:endParaRPr lang="en-US"/>
        </a:p>
      </dgm:t>
    </dgm:pt>
  </dgm:ptLst>
  <dgm:cxnLst>
    <dgm:cxn modelId="{01C84145-5A42-465F-A6DF-B451CBA3C28A}" type="presOf" srcId="{9A61FBAD-A104-4425-A6D4-C2131A0F0D4F}" destId="{303B7039-0327-4E07-B42A-61D1BEFC09FF}" srcOrd="0" destOrd="0" presId="urn:microsoft.com/office/officeart/2018/5/layout/IconCircleLabelList"/>
    <dgm:cxn modelId="{B598D034-16A3-41E8-98AE-A0730C7A8AA3}" type="presOf" srcId="{CE278D15-36FE-480F-A5B0-D8AF94C1847A}" destId="{7D8F98EB-DA58-40F2-806F-85B361191692}" srcOrd="0" destOrd="0" presId="urn:microsoft.com/office/officeart/2018/5/layout/IconCircleLabelList"/>
    <dgm:cxn modelId="{AEEE66B0-E2C7-4F6E-AAC6-930B1452AD7A}" type="presOf" srcId="{188DCDBD-9DAD-4E6C-9CD4-9C90600F015B}" destId="{304EA514-20C9-4C5D-A089-3D328534445B}" srcOrd="0" destOrd="0" presId="urn:microsoft.com/office/officeart/2018/5/layout/IconCircleLabelList"/>
    <dgm:cxn modelId="{D7D24853-7588-407D-B8BD-2F10ECA5BB3B}" srcId="{188DCDBD-9DAD-4E6C-9CD4-9C90600F015B}" destId="{CE278D15-36FE-480F-A5B0-D8AF94C1847A}" srcOrd="1" destOrd="0" parTransId="{65735D4A-97EC-4531-90E8-D860A538190A}" sibTransId="{0CFF2A95-F695-4CF1-AF65-DDB25CFAE737}"/>
    <dgm:cxn modelId="{287F4E82-712D-44E5-8C22-039CE4C3DBA3}" srcId="{188DCDBD-9DAD-4E6C-9CD4-9C90600F015B}" destId="{9A61FBAD-A104-4425-A6D4-C2131A0F0D4F}" srcOrd="0" destOrd="0" parTransId="{096BCF6C-80B2-4689-A350-8C996E99B8D2}" sibTransId="{FC7C0181-155D-4CFA-8B75-4BD2A8C95C5B}"/>
    <dgm:cxn modelId="{5AA3A100-07E6-4AED-AA70-2ABF58560EFF}" type="presOf" srcId="{245F526B-A326-41E1-A39A-F38BB4629D8C}" destId="{3DA9E1AD-7AF5-4605-B154-1A0E35D664FE}" srcOrd="0" destOrd="0" presId="urn:microsoft.com/office/officeart/2018/5/layout/IconCircleLabelList"/>
    <dgm:cxn modelId="{AA50F81D-444D-4388-8CC1-E271BF95B539}" srcId="{188DCDBD-9DAD-4E6C-9CD4-9C90600F015B}" destId="{245F526B-A326-41E1-A39A-F38BB4629D8C}" srcOrd="2" destOrd="0" parTransId="{F03CC25B-FDFD-4469-8652-55B92B5193FA}" sibTransId="{B83E63C9-6836-4353-B2BD-6D9823FFDDA4}"/>
    <dgm:cxn modelId="{C1DC868C-6894-488B-9B20-F627E27BF4D5}" type="presParOf" srcId="{304EA514-20C9-4C5D-A089-3D328534445B}" destId="{E641C8E6-C06D-4108-AE54-5F1573349E8C}" srcOrd="0" destOrd="0" presId="urn:microsoft.com/office/officeart/2018/5/layout/IconCircleLabelList"/>
    <dgm:cxn modelId="{BF7D05F6-84AE-4958-A780-8329040C2FCC}" type="presParOf" srcId="{E641C8E6-C06D-4108-AE54-5F1573349E8C}" destId="{80D06EC7-F628-4394-976E-F1E832F3EDD2}" srcOrd="0" destOrd="0" presId="urn:microsoft.com/office/officeart/2018/5/layout/IconCircleLabelList"/>
    <dgm:cxn modelId="{C2E0C487-4ECB-45D2-A134-9D5180F6532E}" type="presParOf" srcId="{E641C8E6-C06D-4108-AE54-5F1573349E8C}" destId="{68DC5AB0-9D48-4D18-8B98-B79AEA180C9A}" srcOrd="1" destOrd="0" presId="urn:microsoft.com/office/officeart/2018/5/layout/IconCircleLabelList"/>
    <dgm:cxn modelId="{8159DE2E-4C0C-4105-81FD-44EAE171C55E}" type="presParOf" srcId="{E641C8E6-C06D-4108-AE54-5F1573349E8C}" destId="{D50F471D-92A3-4BCD-AAB7-997DA9D81AA6}" srcOrd="2" destOrd="0" presId="urn:microsoft.com/office/officeart/2018/5/layout/IconCircleLabelList"/>
    <dgm:cxn modelId="{C05B110D-8687-447A-B724-2664E92E850D}" type="presParOf" srcId="{E641C8E6-C06D-4108-AE54-5F1573349E8C}" destId="{303B7039-0327-4E07-B42A-61D1BEFC09FF}" srcOrd="3" destOrd="0" presId="urn:microsoft.com/office/officeart/2018/5/layout/IconCircleLabelList"/>
    <dgm:cxn modelId="{13BD95C5-A3F1-4BEA-A937-2F8EB1FDB2A8}" type="presParOf" srcId="{304EA514-20C9-4C5D-A089-3D328534445B}" destId="{16DC631E-1D1F-42BA-9A54-25CE731C4E28}" srcOrd="1" destOrd="0" presId="urn:microsoft.com/office/officeart/2018/5/layout/IconCircleLabelList"/>
    <dgm:cxn modelId="{C89DBB0D-0E13-4F26-B1C4-3BEB6695C513}" type="presParOf" srcId="{304EA514-20C9-4C5D-A089-3D328534445B}" destId="{D72FC0F8-51AE-42AC-A45F-A10EB93251AE}" srcOrd="2" destOrd="0" presId="urn:microsoft.com/office/officeart/2018/5/layout/IconCircleLabelList"/>
    <dgm:cxn modelId="{2DA2D019-99BC-45E1-BF88-E9BDB8158A4F}" type="presParOf" srcId="{D72FC0F8-51AE-42AC-A45F-A10EB93251AE}" destId="{E2B2231A-DBC1-4E0C-94C0-89BEE2F31BB2}" srcOrd="0" destOrd="0" presId="urn:microsoft.com/office/officeart/2018/5/layout/IconCircleLabelList"/>
    <dgm:cxn modelId="{F0D25FEA-8BD9-41DE-8E66-7710C0ACC3D2}" type="presParOf" srcId="{D72FC0F8-51AE-42AC-A45F-A10EB93251AE}" destId="{20D1AC75-0AE4-4886-98FA-857E14B5E0E6}" srcOrd="1" destOrd="0" presId="urn:microsoft.com/office/officeart/2018/5/layout/IconCircleLabelList"/>
    <dgm:cxn modelId="{EEDEFE7B-FF95-42F1-976E-26036BDB6D95}" type="presParOf" srcId="{D72FC0F8-51AE-42AC-A45F-A10EB93251AE}" destId="{2B8A5573-5532-42AF-99C1-33F6740CDF26}" srcOrd="2" destOrd="0" presId="urn:microsoft.com/office/officeart/2018/5/layout/IconCircleLabelList"/>
    <dgm:cxn modelId="{5BB2D987-E695-4EF2-B24E-F9740CA06FBC}" type="presParOf" srcId="{D72FC0F8-51AE-42AC-A45F-A10EB93251AE}" destId="{7D8F98EB-DA58-40F2-806F-85B361191692}" srcOrd="3" destOrd="0" presId="urn:microsoft.com/office/officeart/2018/5/layout/IconCircleLabelList"/>
    <dgm:cxn modelId="{BA76B561-FC93-48AA-BC3E-1F6FC8275D8E}" type="presParOf" srcId="{304EA514-20C9-4C5D-A089-3D328534445B}" destId="{32E487B3-1630-4D9F-BA68-E65B3433E28B}" srcOrd="3" destOrd="0" presId="urn:microsoft.com/office/officeart/2018/5/layout/IconCircleLabelList"/>
    <dgm:cxn modelId="{B0FCE05F-1C6A-4A43-A63B-D380C03E353C}" type="presParOf" srcId="{304EA514-20C9-4C5D-A089-3D328534445B}" destId="{EA00764B-8CB9-4D03-AACF-75549CAA433E}" srcOrd="4" destOrd="0" presId="urn:microsoft.com/office/officeart/2018/5/layout/IconCircleLabelList"/>
    <dgm:cxn modelId="{92499BF3-9788-42CC-88F4-D6A3079C1D82}" type="presParOf" srcId="{EA00764B-8CB9-4D03-AACF-75549CAA433E}" destId="{B573E40E-16AA-4FC5-8554-CE51472CEDDB}" srcOrd="0" destOrd="0" presId="urn:microsoft.com/office/officeart/2018/5/layout/IconCircleLabelList"/>
    <dgm:cxn modelId="{090FB577-B441-477C-BD4F-37F44C942C29}" type="presParOf" srcId="{EA00764B-8CB9-4D03-AACF-75549CAA433E}" destId="{223266F5-096B-4AC9-A62F-F4E2D5756DA1}" srcOrd="1" destOrd="0" presId="urn:microsoft.com/office/officeart/2018/5/layout/IconCircleLabelList"/>
    <dgm:cxn modelId="{5AFB0234-B98B-43A8-9CAD-D3B842F361DF}" type="presParOf" srcId="{EA00764B-8CB9-4D03-AACF-75549CAA433E}" destId="{0F6CAF21-F955-40B1-A29B-667BABB92968}" srcOrd="2" destOrd="0" presId="urn:microsoft.com/office/officeart/2018/5/layout/IconCircleLabelList"/>
    <dgm:cxn modelId="{B750C7CF-C86D-4A55-A8EA-D183B3113C03}" type="presParOf" srcId="{EA00764B-8CB9-4D03-AACF-75549CAA433E}" destId="{3DA9E1AD-7AF5-4605-B154-1A0E35D664FE}"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D2C352-004A-4146-AB27-B15C181BA554}" type="doc">
      <dgm:prSet loTypeId="urn:microsoft.com/office/officeart/2005/8/layout/default" loCatId="list" qsTypeId="urn:microsoft.com/office/officeart/2005/8/quickstyle/simple2" qsCatId="simple" csTypeId="urn:microsoft.com/office/officeart/2005/8/colors/colorful5" csCatId="colorful"/>
      <dgm:spPr/>
      <dgm:t>
        <a:bodyPr/>
        <a:lstStyle/>
        <a:p>
          <a:endParaRPr lang="en-US"/>
        </a:p>
      </dgm:t>
    </dgm:pt>
    <dgm:pt modelId="{62D2C928-898C-4D33-8ED4-FA0CEFF2A9BF}">
      <dgm:prSet/>
      <dgm:spPr/>
      <dgm:t>
        <a:bodyPr/>
        <a:lstStyle/>
        <a:p>
          <a:r>
            <a:rPr lang="en-US"/>
            <a:t>What are all the obstacles that remain which hinder victim identification?</a:t>
          </a:r>
        </a:p>
      </dgm:t>
    </dgm:pt>
    <dgm:pt modelId="{CB0DB433-9D1C-465C-A041-511CCFAEDC17}" type="parTrans" cxnId="{EE06EB2A-4BA4-4FEB-A007-677E70C0E005}">
      <dgm:prSet/>
      <dgm:spPr/>
      <dgm:t>
        <a:bodyPr/>
        <a:lstStyle/>
        <a:p>
          <a:endParaRPr lang="en-US"/>
        </a:p>
      </dgm:t>
    </dgm:pt>
    <dgm:pt modelId="{B0637A9E-21E0-4D76-A455-91494886891C}" type="sibTrans" cxnId="{EE06EB2A-4BA4-4FEB-A007-677E70C0E005}">
      <dgm:prSet/>
      <dgm:spPr/>
      <dgm:t>
        <a:bodyPr/>
        <a:lstStyle/>
        <a:p>
          <a:endParaRPr lang="en-US"/>
        </a:p>
      </dgm:t>
    </dgm:pt>
    <dgm:pt modelId="{96C80F33-850E-4792-93AF-6DFE6DD7A822}">
      <dgm:prSet/>
      <dgm:spPr/>
      <dgm:t>
        <a:bodyPr/>
        <a:lstStyle/>
        <a:p>
          <a:r>
            <a:rPr lang="en-US"/>
            <a:t>What are providers applying their new knowledge?</a:t>
          </a:r>
        </a:p>
      </dgm:t>
    </dgm:pt>
    <dgm:pt modelId="{0511B076-8F39-4560-806D-5C169A420330}" type="parTrans" cxnId="{0FD3F3FA-2A1B-4EF2-80C3-21A179C0B0E7}">
      <dgm:prSet/>
      <dgm:spPr/>
      <dgm:t>
        <a:bodyPr/>
        <a:lstStyle/>
        <a:p>
          <a:endParaRPr lang="en-US"/>
        </a:p>
      </dgm:t>
    </dgm:pt>
    <dgm:pt modelId="{7000958B-CA1A-4D5C-8CB0-3AFD36CFDC7D}" type="sibTrans" cxnId="{0FD3F3FA-2A1B-4EF2-80C3-21A179C0B0E7}">
      <dgm:prSet/>
      <dgm:spPr/>
      <dgm:t>
        <a:bodyPr/>
        <a:lstStyle/>
        <a:p>
          <a:endParaRPr lang="en-US"/>
        </a:p>
      </dgm:t>
    </dgm:pt>
    <dgm:pt modelId="{36E67BB2-5A31-456D-8EBE-711C53E420D2}">
      <dgm:prSet/>
      <dgm:spPr/>
      <dgm:t>
        <a:bodyPr/>
        <a:lstStyle/>
        <a:p>
          <a:r>
            <a:rPr lang="en-US"/>
            <a:t>Are providers calling the National Human Trafficking Resource &amp; hotline?</a:t>
          </a:r>
        </a:p>
      </dgm:t>
    </dgm:pt>
    <dgm:pt modelId="{F09561F6-FF07-40EF-B755-339B5B4FDB04}" type="parTrans" cxnId="{5D192AF5-6605-4C07-83C7-B5A5D68767B4}">
      <dgm:prSet/>
      <dgm:spPr/>
      <dgm:t>
        <a:bodyPr/>
        <a:lstStyle/>
        <a:p>
          <a:endParaRPr lang="en-US"/>
        </a:p>
      </dgm:t>
    </dgm:pt>
    <dgm:pt modelId="{425629E4-9FF6-4EDA-BBFB-6C8BFD532171}" type="sibTrans" cxnId="{5D192AF5-6605-4C07-83C7-B5A5D68767B4}">
      <dgm:prSet/>
      <dgm:spPr/>
      <dgm:t>
        <a:bodyPr/>
        <a:lstStyle/>
        <a:p>
          <a:endParaRPr lang="en-US"/>
        </a:p>
      </dgm:t>
    </dgm:pt>
    <dgm:pt modelId="{2F9E6D09-B1E7-460E-9332-6EB3390293D2}">
      <dgm:prSet/>
      <dgm:spPr/>
      <dgm:t>
        <a:bodyPr/>
        <a:lstStyle/>
        <a:p>
          <a:r>
            <a:rPr lang="en-US"/>
            <a:t>Should there be standardization of HT guidelines nationally?</a:t>
          </a:r>
        </a:p>
      </dgm:t>
    </dgm:pt>
    <dgm:pt modelId="{BAA0C02F-48CE-450F-BD19-9471FF471D7D}" type="parTrans" cxnId="{DACE9484-F876-422F-8ABC-374C124E6BAC}">
      <dgm:prSet/>
      <dgm:spPr/>
      <dgm:t>
        <a:bodyPr/>
        <a:lstStyle/>
        <a:p>
          <a:endParaRPr lang="en-US"/>
        </a:p>
      </dgm:t>
    </dgm:pt>
    <dgm:pt modelId="{DF3BC535-98BA-4F5B-AD42-4D60BEB9E45D}" type="sibTrans" cxnId="{DACE9484-F876-422F-8ABC-374C124E6BAC}">
      <dgm:prSet/>
      <dgm:spPr/>
      <dgm:t>
        <a:bodyPr/>
        <a:lstStyle/>
        <a:p>
          <a:endParaRPr lang="en-US"/>
        </a:p>
      </dgm:t>
    </dgm:pt>
    <dgm:pt modelId="{1C5BCFBA-159B-44A5-A7AE-AEE4B801C840}" type="pres">
      <dgm:prSet presAssocID="{50D2C352-004A-4146-AB27-B15C181BA554}" presName="diagram" presStyleCnt="0">
        <dgm:presLayoutVars>
          <dgm:dir/>
          <dgm:resizeHandles val="exact"/>
        </dgm:presLayoutVars>
      </dgm:prSet>
      <dgm:spPr/>
      <dgm:t>
        <a:bodyPr/>
        <a:lstStyle/>
        <a:p>
          <a:endParaRPr lang="en-US"/>
        </a:p>
      </dgm:t>
    </dgm:pt>
    <dgm:pt modelId="{EC71CD31-6A13-491D-BAA3-C3901143C935}" type="pres">
      <dgm:prSet presAssocID="{62D2C928-898C-4D33-8ED4-FA0CEFF2A9BF}" presName="node" presStyleLbl="node1" presStyleIdx="0" presStyleCnt="4">
        <dgm:presLayoutVars>
          <dgm:bulletEnabled val="1"/>
        </dgm:presLayoutVars>
      </dgm:prSet>
      <dgm:spPr/>
      <dgm:t>
        <a:bodyPr/>
        <a:lstStyle/>
        <a:p>
          <a:endParaRPr lang="en-US"/>
        </a:p>
      </dgm:t>
    </dgm:pt>
    <dgm:pt modelId="{AAA31E81-E5F9-43FC-96A0-2B23EA5223A7}" type="pres">
      <dgm:prSet presAssocID="{B0637A9E-21E0-4D76-A455-91494886891C}" presName="sibTrans" presStyleCnt="0"/>
      <dgm:spPr/>
    </dgm:pt>
    <dgm:pt modelId="{5EF813BB-9FCD-4012-B5E5-F071CEAD4C72}" type="pres">
      <dgm:prSet presAssocID="{96C80F33-850E-4792-93AF-6DFE6DD7A822}" presName="node" presStyleLbl="node1" presStyleIdx="1" presStyleCnt="4">
        <dgm:presLayoutVars>
          <dgm:bulletEnabled val="1"/>
        </dgm:presLayoutVars>
      </dgm:prSet>
      <dgm:spPr/>
      <dgm:t>
        <a:bodyPr/>
        <a:lstStyle/>
        <a:p>
          <a:endParaRPr lang="en-US"/>
        </a:p>
      </dgm:t>
    </dgm:pt>
    <dgm:pt modelId="{50BF8CDB-1C27-49E4-8F1E-E5185A4B52A0}" type="pres">
      <dgm:prSet presAssocID="{7000958B-CA1A-4D5C-8CB0-3AFD36CFDC7D}" presName="sibTrans" presStyleCnt="0"/>
      <dgm:spPr/>
    </dgm:pt>
    <dgm:pt modelId="{97B6A0D7-825A-4F15-8274-2E54A4CB0B6E}" type="pres">
      <dgm:prSet presAssocID="{36E67BB2-5A31-456D-8EBE-711C53E420D2}" presName="node" presStyleLbl="node1" presStyleIdx="2" presStyleCnt="4">
        <dgm:presLayoutVars>
          <dgm:bulletEnabled val="1"/>
        </dgm:presLayoutVars>
      </dgm:prSet>
      <dgm:spPr/>
      <dgm:t>
        <a:bodyPr/>
        <a:lstStyle/>
        <a:p>
          <a:endParaRPr lang="en-US"/>
        </a:p>
      </dgm:t>
    </dgm:pt>
    <dgm:pt modelId="{E2E0B897-09ED-44A4-AA2A-DF73E199B70E}" type="pres">
      <dgm:prSet presAssocID="{425629E4-9FF6-4EDA-BBFB-6C8BFD532171}" presName="sibTrans" presStyleCnt="0"/>
      <dgm:spPr/>
    </dgm:pt>
    <dgm:pt modelId="{9629D13C-C86F-47DF-A2D6-84A220BE6816}" type="pres">
      <dgm:prSet presAssocID="{2F9E6D09-B1E7-460E-9332-6EB3390293D2}" presName="node" presStyleLbl="node1" presStyleIdx="3" presStyleCnt="4">
        <dgm:presLayoutVars>
          <dgm:bulletEnabled val="1"/>
        </dgm:presLayoutVars>
      </dgm:prSet>
      <dgm:spPr/>
      <dgm:t>
        <a:bodyPr/>
        <a:lstStyle/>
        <a:p>
          <a:endParaRPr lang="en-US"/>
        </a:p>
      </dgm:t>
    </dgm:pt>
  </dgm:ptLst>
  <dgm:cxnLst>
    <dgm:cxn modelId="{4E7EB2D8-3106-413B-91AE-372EE3AE1F46}" type="presOf" srcId="{36E67BB2-5A31-456D-8EBE-711C53E420D2}" destId="{97B6A0D7-825A-4F15-8274-2E54A4CB0B6E}" srcOrd="0" destOrd="0" presId="urn:microsoft.com/office/officeart/2005/8/layout/default"/>
    <dgm:cxn modelId="{EE06EB2A-4BA4-4FEB-A007-677E70C0E005}" srcId="{50D2C352-004A-4146-AB27-B15C181BA554}" destId="{62D2C928-898C-4D33-8ED4-FA0CEFF2A9BF}" srcOrd="0" destOrd="0" parTransId="{CB0DB433-9D1C-465C-A041-511CCFAEDC17}" sibTransId="{B0637A9E-21E0-4D76-A455-91494886891C}"/>
    <dgm:cxn modelId="{AE3F880B-2546-4235-A9DB-805F3BE92CC1}" type="presOf" srcId="{50D2C352-004A-4146-AB27-B15C181BA554}" destId="{1C5BCFBA-159B-44A5-A7AE-AEE4B801C840}" srcOrd="0" destOrd="0" presId="urn:microsoft.com/office/officeart/2005/8/layout/default"/>
    <dgm:cxn modelId="{B7C8E81E-0366-4DDE-9381-74FCB60A5AAF}" type="presOf" srcId="{2F9E6D09-B1E7-460E-9332-6EB3390293D2}" destId="{9629D13C-C86F-47DF-A2D6-84A220BE6816}" srcOrd="0" destOrd="0" presId="urn:microsoft.com/office/officeart/2005/8/layout/default"/>
    <dgm:cxn modelId="{65CF49B4-3FED-4FAE-AFFC-809AB18663FD}" type="presOf" srcId="{96C80F33-850E-4792-93AF-6DFE6DD7A822}" destId="{5EF813BB-9FCD-4012-B5E5-F071CEAD4C72}" srcOrd="0" destOrd="0" presId="urn:microsoft.com/office/officeart/2005/8/layout/default"/>
    <dgm:cxn modelId="{74A72B43-BEE3-4A0A-B081-3CE256697FAD}" type="presOf" srcId="{62D2C928-898C-4D33-8ED4-FA0CEFF2A9BF}" destId="{EC71CD31-6A13-491D-BAA3-C3901143C935}" srcOrd="0" destOrd="0" presId="urn:microsoft.com/office/officeart/2005/8/layout/default"/>
    <dgm:cxn modelId="{5D192AF5-6605-4C07-83C7-B5A5D68767B4}" srcId="{50D2C352-004A-4146-AB27-B15C181BA554}" destId="{36E67BB2-5A31-456D-8EBE-711C53E420D2}" srcOrd="2" destOrd="0" parTransId="{F09561F6-FF07-40EF-B755-339B5B4FDB04}" sibTransId="{425629E4-9FF6-4EDA-BBFB-6C8BFD532171}"/>
    <dgm:cxn modelId="{0FD3F3FA-2A1B-4EF2-80C3-21A179C0B0E7}" srcId="{50D2C352-004A-4146-AB27-B15C181BA554}" destId="{96C80F33-850E-4792-93AF-6DFE6DD7A822}" srcOrd="1" destOrd="0" parTransId="{0511B076-8F39-4560-806D-5C169A420330}" sibTransId="{7000958B-CA1A-4D5C-8CB0-3AFD36CFDC7D}"/>
    <dgm:cxn modelId="{DACE9484-F876-422F-8ABC-374C124E6BAC}" srcId="{50D2C352-004A-4146-AB27-B15C181BA554}" destId="{2F9E6D09-B1E7-460E-9332-6EB3390293D2}" srcOrd="3" destOrd="0" parTransId="{BAA0C02F-48CE-450F-BD19-9471FF471D7D}" sibTransId="{DF3BC535-98BA-4F5B-AD42-4D60BEB9E45D}"/>
    <dgm:cxn modelId="{496305FF-FACB-4DC4-8A11-CE90525839F1}" type="presParOf" srcId="{1C5BCFBA-159B-44A5-A7AE-AEE4B801C840}" destId="{EC71CD31-6A13-491D-BAA3-C3901143C935}" srcOrd="0" destOrd="0" presId="urn:microsoft.com/office/officeart/2005/8/layout/default"/>
    <dgm:cxn modelId="{D2BAA6FD-F713-4D2B-9B25-5AFE3CD67181}" type="presParOf" srcId="{1C5BCFBA-159B-44A5-A7AE-AEE4B801C840}" destId="{AAA31E81-E5F9-43FC-96A0-2B23EA5223A7}" srcOrd="1" destOrd="0" presId="urn:microsoft.com/office/officeart/2005/8/layout/default"/>
    <dgm:cxn modelId="{4249BE75-E829-4C16-B22C-9DAD1E6A9C55}" type="presParOf" srcId="{1C5BCFBA-159B-44A5-A7AE-AEE4B801C840}" destId="{5EF813BB-9FCD-4012-B5E5-F071CEAD4C72}" srcOrd="2" destOrd="0" presId="urn:microsoft.com/office/officeart/2005/8/layout/default"/>
    <dgm:cxn modelId="{113BE7B5-8B85-465A-A157-D46B9ED27CD5}" type="presParOf" srcId="{1C5BCFBA-159B-44A5-A7AE-AEE4B801C840}" destId="{50BF8CDB-1C27-49E4-8F1E-E5185A4B52A0}" srcOrd="3" destOrd="0" presId="urn:microsoft.com/office/officeart/2005/8/layout/default"/>
    <dgm:cxn modelId="{4E1DCB6C-830C-4AE4-A00A-8DEB536C8D12}" type="presParOf" srcId="{1C5BCFBA-159B-44A5-A7AE-AEE4B801C840}" destId="{97B6A0D7-825A-4F15-8274-2E54A4CB0B6E}" srcOrd="4" destOrd="0" presId="urn:microsoft.com/office/officeart/2005/8/layout/default"/>
    <dgm:cxn modelId="{442A68F3-CD95-41A3-BF57-CA7235575E3C}" type="presParOf" srcId="{1C5BCFBA-159B-44A5-A7AE-AEE4B801C840}" destId="{E2E0B897-09ED-44A4-AA2A-DF73E199B70E}" srcOrd="5" destOrd="0" presId="urn:microsoft.com/office/officeart/2005/8/layout/default"/>
    <dgm:cxn modelId="{00ACE820-54BA-45F7-8F72-E3CAE186EDDD}" type="presParOf" srcId="{1C5BCFBA-159B-44A5-A7AE-AEE4B801C840}" destId="{9629D13C-C86F-47DF-A2D6-84A220BE6816}"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D06EC7-F628-4394-976E-F1E832F3EDD2}">
      <dsp:nvSpPr>
        <dsp:cNvPr id="0" name=""/>
        <dsp:cNvSpPr/>
      </dsp:nvSpPr>
      <dsp:spPr>
        <a:xfrm>
          <a:off x="600095" y="489879"/>
          <a:ext cx="1784250" cy="178425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DC5AB0-9D48-4D18-8B98-B79AEA180C9A}">
      <dsp:nvSpPr>
        <dsp:cNvPr id="0" name=""/>
        <dsp:cNvSpPr/>
      </dsp:nvSpPr>
      <dsp:spPr>
        <a:xfrm>
          <a:off x="980345" y="870129"/>
          <a:ext cx="1023750" cy="1023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xmlns="" r:embed="rId2"/>
              </a:ext>
            </a:extLst>
          </a:blip>
          <a:stretch>
            <a:fillRect/>
          </a:stretch>
        </a:blipFill>
        <a:ln w="1397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03B7039-0327-4E07-B42A-61D1BEFC09FF}">
      <dsp:nvSpPr>
        <dsp:cNvPr id="0" name=""/>
        <dsp:cNvSpPr/>
      </dsp:nvSpPr>
      <dsp:spPr>
        <a:xfrm>
          <a:off x="29720" y="2829879"/>
          <a:ext cx="2925000" cy="88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cap="all"/>
          </a:pPr>
          <a:r>
            <a:rPr lang="en-US" sz="1800" b="1" kern="1200" baseline="0" dirty="0"/>
            <a:t>- Providers more attuned to HT signs &amp; symptoms </a:t>
          </a:r>
          <a:endParaRPr lang="en-US" sz="1800" b="1" kern="1200" dirty="0"/>
        </a:p>
      </dsp:txBody>
      <dsp:txXfrm>
        <a:off x="29720" y="2829879"/>
        <a:ext cx="2925000" cy="881718"/>
      </dsp:txXfrm>
    </dsp:sp>
    <dsp:sp modelId="{E2B2231A-DBC1-4E0C-94C0-89BEE2F31BB2}">
      <dsp:nvSpPr>
        <dsp:cNvPr id="0" name=""/>
        <dsp:cNvSpPr/>
      </dsp:nvSpPr>
      <dsp:spPr>
        <a:xfrm>
          <a:off x="4036970" y="489879"/>
          <a:ext cx="1784250" cy="178425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1AC75-0AE4-4886-98FA-857E14B5E0E6}">
      <dsp:nvSpPr>
        <dsp:cNvPr id="0" name=""/>
        <dsp:cNvSpPr/>
      </dsp:nvSpPr>
      <dsp:spPr>
        <a:xfrm>
          <a:off x="4417220" y="870129"/>
          <a:ext cx="1023750" cy="1023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a:blipFill>
        <a:ln w="1397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D8F98EB-DA58-40F2-806F-85B361191692}">
      <dsp:nvSpPr>
        <dsp:cNvPr id="0" name=""/>
        <dsp:cNvSpPr/>
      </dsp:nvSpPr>
      <dsp:spPr>
        <a:xfrm>
          <a:off x="3466595" y="2829879"/>
          <a:ext cx="2925000" cy="88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a:lnSpc>
              <a:spcPct val="90000"/>
            </a:lnSpc>
            <a:spcBef>
              <a:spcPct val="0"/>
            </a:spcBef>
            <a:spcAft>
              <a:spcPct val="35000"/>
            </a:spcAft>
            <a:defRPr cap="all"/>
          </a:pPr>
          <a:r>
            <a:rPr lang="en-US" sz="1600" b="1" kern="1200" baseline="0" dirty="0"/>
            <a:t>- Providers want to learn more &amp; change practice for their patients</a:t>
          </a:r>
          <a:endParaRPr lang="en-US" sz="1600" b="1" kern="1200" dirty="0"/>
        </a:p>
      </dsp:txBody>
      <dsp:txXfrm>
        <a:off x="3466595" y="2829879"/>
        <a:ext cx="2925000" cy="881718"/>
      </dsp:txXfrm>
    </dsp:sp>
    <dsp:sp modelId="{B573E40E-16AA-4FC5-8554-CE51472CEDDB}">
      <dsp:nvSpPr>
        <dsp:cNvPr id="0" name=""/>
        <dsp:cNvSpPr/>
      </dsp:nvSpPr>
      <dsp:spPr>
        <a:xfrm>
          <a:off x="7473845" y="489879"/>
          <a:ext cx="1784250" cy="178425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3266F5-096B-4AC9-A62F-F4E2D5756DA1}">
      <dsp:nvSpPr>
        <dsp:cNvPr id="0" name=""/>
        <dsp:cNvSpPr/>
      </dsp:nvSpPr>
      <dsp:spPr>
        <a:xfrm>
          <a:off x="7854095" y="870129"/>
          <a:ext cx="1023750" cy="102375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a:blipFill>
        <a:ln w="1397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DA9E1AD-7AF5-4605-B154-1A0E35D664FE}">
      <dsp:nvSpPr>
        <dsp:cNvPr id="0" name=""/>
        <dsp:cNvSpPr/>
      </dsp:nvSpPr>
      <dsp:spPr>
        <a:xfrm>
          <a:off x="6903470" y="2829879"/>
          <a:ext cx="2925000" cy="88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800100">
            <a:lnSpc>
              <a:spcPct val="90000"/>
            </a:lnSpc>
            <a:spcBef>
              <a:spcPct val="0"/>
            </a:spcBef>
            <a:spcAft>
              <a:spcPct val="35000"/>
            </a:spcAft>
            <a:defRPr cap="all"/>
          </a:pPr>
          <a:r>
            <a:rPr lang="en-US" sz="1800" b="1" kern="1200" baseline="0" dirty="0"/>
            <a:t>- Broader differential diagnosis</a:t>
          </a:r>
          <a:endParaRPr lang="en-US" sz="1800" b="1" kern="1200" dirty="0"/>
        </a:p>
      </dsp:txBody>
      <dsp:txXfrm>
        <a:off x="6903470" y="2829879"/>
        <a:ext cx="2925000" cy="881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1CD31-6A13-491D-BAA3-C3901143C935}">
      <dsp:nvSpPr>
        <dsp:cNvPr id="0" name=""/>
        <dsp:cNvSpPr/>
      </dsp:nvSpPr>
      <dsp:spPr>
        <a:xfrm>
          <a:off x="1537694" y="1300"/>
          <a:ext cx="3229905" cy="1937943"/>
        </a:xfrm>
        <a:prstGeom prst="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a:t>What are all the obstacles that remain which hinder victim identification?</a:t>
          </a:r>
        </a:p>
      </dsp:txBody>
      <dsp:txXfrm>
        <a:off x="1537694" y="1300"/>
        <a:ext cx="3229905" cy="1937943"/>
      </dsp:txXfrm>
    </dsp:sp>
    <dsp:sp modelId="{5EF813BB-9FCD-4012-B5E5-F071CEAD4C72}">
      <dsp:nvSpPr>
        <dsp:cNvPr id="0" name=""/>
        <dsp:cNvSpPr/>
      </dsp:nvSpPr>
      <dsp:spPr>
        <a:xfrm>
          <a:off x="5090590" y="1300"/>
          <a:ext cx="3229905" cy="1937943"/>
        </a:xfrm>
        <a:prstGeom prst="rect">
          <a:avLst/>
        </a:prstGeom>
        <a:solidFill>
          <a:schemeClr val="accent5">
            <a:hueOff val="-6356385"/>
            <a:satOff val="1676"/>
            <a:lumOff val="85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a:t>What are providers applying their new knowledge?</a:t>
          </a:r>
        </a:p>
      </dsp:txBody>
      <dsp:txXfrm>
        <a:off x="5090590" y="1300"/>
        <a:ext cx="3229905" cy="1937943"/>
      </dsp:txXfrm>
    </dsp:sp>
    <dsp:sp modelId="{97B6A0D7-825A-4F15-8274-2E54A4CB0B6E}">
      <dsp:nvSpPr>
        <dsp:cNvPr id="0" name=""/>
        <dsp:cNvSpPr/>
      </dsp:nvSpPr>
      <dsp:spPr>
        <a:xfrm>
          <a:off x="1537694" y="2262234"/>
          <a:ext cx="3229905" cy="1937943"/>
        </a:xfrm>
        <a:prstGeom prst="rect">
          <a:avLst/>
        </a:prstGeom>
        <a:solidFill>
          <a:schemeClr val="accent5">
            <a:hueOff val="-12712771"/>
            <a:satOff val="3353"/>
            <a:lumOff val="1699"/>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a:t>Are providers calling the National Human Trafficking Resource &amp; hotline?</a:t>
          </a:r>
        </a:p>
      </dsp:txBody>
      <dsp:txXfrm>
        <a:off x="1537694" y="2262234"/>
        <a:ext cx="3229905" cy="1937943"/>
      </dsp:txXfrm>
    </dsp:sp>
    <dsp:sp modelId="{9629D13C-C86F-47DF-A2D6-84A220BE6816}">
      <dsp:nvSpPr>
        <dsp:cNvPr id="0" name=""/>
        <dsp:cNvSpPr/>
      </dsp:nvSpPr>
      <dsp:spPr>
        <a:xfrm>
          <a:off x="5090590" y="2262234"/>
          <a:ext cx="3229905" cy="1937943"/>
        </a:xfrm>
        <a:prstGeom prst="rect">
          <a:avLst/>
        </a:prstGeom>
        <a:solidFill>
          <a:schemeClr val="accent5">
            <a:hueOff val="-19069156"/>
            <a:satOff val="5029"/>
            <a:lumOff val="2549"/>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a:t>Should there be standardization of HT guidelines nationally?</a:t>
          </a:r>
        </a:p>
      </dsp:txBody>
      <dsp:txXfrm>
        <a:off x="5090590" y="2262234"/>
        <a:ext cx="3229905" cy="1937943"/>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xmlns="">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1E1897-BFE0-4DC9-AD32-5C5A4509FCCD}" type="datetimeFigureOut">
              <a:rPr lang="en-US" smtClean="0"/>
              <a:t>11/17/2020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A3D2DE-53B8-4375-8CFA-4A71761D9170}" type="slidenum">
              <a:rPr lang="en-US" smtClean="0"/>
              <a:t>‹#›</a:t>
            </a:fld>
            <a:endParaRPr lang="en-US"/>
          </a:p>
        </p:txBody>
      </p:sp>
    </p:spTree>
    <p:extLst>
      <p:ext uri="{BB962C8B-B14F-4D97-AF65-F5344CB8AC3E}">
        <p14:creationId xmlns:p14="http://schemas.microsoft.com/office/powerpoint/2010/main" val="2356571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dworakpeck.usc.edu/sites/default/files/2018-08/human_traff_square.jp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npr.org/sections/health-shots/2018/07/24/631517533/hospitals-gear-up-for-new-diagnosis-human-traffickin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media.buzzle.com/media/images-en/gallery/human-expressions/600-478974805-child-abuse.jpg"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media.buzzle.com/media/images-en/gallery/human-expressions/1200-139857629-crying-woman.jp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cdn1.creativecirclemedia.com/taosnews/original/20190516-145009-87083.jpg"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Good afternoon faculty and fellow peers of the Class of 2020. For my Capstone project, I wanted to talk about an issue that is not only a little obscure and important but is also something we may not always think about in medicine. However, it certainly exists in our healthcare system: Human trafficking. The title of my presentation is </a:t>
            </a:r>
            <a:r>
              <a:rPr lang="en-US" sz="1200" b="1" kern="1200" dirty="0">
                <a:solidFill>
                  <a:schemeClr val="tx1"/>
                </a:solidFill>
                <a:effectLst/>
                <a:latin typeface="+mn-lt"/>
                <a:ea typeface="+mn-ea"/>
                <a:cs typeface="+mn-cs"/>
              </a:rPr>
              <a:t>Human Trafficking in Healthcare and the Efforts to Identify and Rescue.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Image source: </a:t>
            </a:r>
            <a:r>
              <a:rPr lang="en-US" dirty="0">
                <a:hlinkClick r:id="rId3"/>
              </a:rPr>
              <a:t>https://dworakpeck.usc.edu/sites/default/files/2018-08/human_traff_square.jpg</a:t>
            </a:r>
            <a:endParaRPr lang="en-US" sz="1200" b="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a:t>
            </a:fld>
            <a:endParaRPr lang="en-US"/>
          </a:p>
        </p:txBody>
      </p:sp>
    </p:spTree>
    <p:extLst>
      <p:ext uri="{BB962C8B-B14F-4D97-AF65-F5344CB8AC3E}">
        <p14:creationId xmlns:p14="http://schemas.microsoft.com/office/powerpoint/2010/main" val="2599113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study done in a non-clinical setting involved administering a 90-minute webinar to 123 Child Protective Service employees demonstrated an increase in knowledge after the training session, and changes in misconceptions of HT victims as well. For example, many participants cited that the training had helped improve their awareness in the laws and services for victims of child sexual exploitation.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10</a:t>
            </a:fld>
            <a:endParaRPr lang="en-US"/>
          </a:p>
        </p:txBody>
      </p:sp>
    </p:spTree>
    <p:extLst>
      <p:ext uri="{BB962C8B-B14F-4D97-AF65-F5344CB8AC3E}">
        <p14:creationId xmlns:p14="http://schemas.microsoft.com/office/powerpoint/2010/main" val="2686243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 mixed-method study done in 2019 to identify HT among homeless youths compared the results between using the standard psychosocial ROS questionnaire (HEEADSSS) versus a more specific HT screening tool. </a:t>
            </a:r>
          </a:p>
          <a:p>
            <a:r>
              <a:rPr lang="en-US" dirty="0"/>
              <a:t>In the Table here, note that the HT screening tool had picked up greater number of potential HT youths when asked about specific characteristics such as history of arrest, foster care, runaway…</a:t>
            </a:r>
            <a:r>
              <a:rPr lang="en-US" dirty="0" err="1"/>
              <a:t>etc</a:t>
            </a:r>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11</a:t>
            </a:fld>
            <a:endParaRPr lang="en-US"/>
          </a:p>
        </p:txBody>
      </p:sp>
    </p:spTree>
    <p:extLst>
      <p:ext uri="{BB962C8B-B14F-4D97-AF65-F5344CB8AC3E}">
        <p14:creationId xmlns:p14="http://schemas.microsoft.com/office/powerpoint/2010/main" val="4063012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other risk factors that were asked using the HT screening tool in that study…</a:t>
            </a:r>
          </a:p>
          <a:p>
            <a:r>
              <a:rPr lang="en-US" dirty="0"/>
              <a:t>You can see how specific these elements are when questioning and taking history on these patients, which can aid in coaxing important information that you may need to provide appropriate care to these at-risk groups. </a:t>
            </a:r>
          </a:p>
        </p:txBody>
      </p:sp>
      <p:sp>
        <p:nvSpPr>
          <p:cNvPr id="4" name="Slide Number Placeholder 3"/>
          <p:cNvSpPr>
            <a:spLocks noGrp="1"/>
          </p:cNvSpPr>
          <p:nvPr>
            <p:ph type="sldNum" sz="quarter" idx="5"/>
          </p:nvPr>
        </p:nvSpPr>
        <p:spPr/>
        <p:txBody>
          <a:bodyPr/>
          <a:lstStyle/>
          <a:p>
            <a:fld id="{B3A3D2DE-53B8-4375-8CFA-4A71761D9170}" type="slidenum">
              <a:rPr lang="en-US" smtClean="0"/>
              <a:t>12</a:t>
            </a:fld>
            <a:endParaRPr lang="en-US"/>
          </a:p>
        </p:txBody>
      </p:sp>
    </p:spTree>
    <p:extLst>
      <p:ext uri="{BB962C8B-B14F-4D97-AF65-F5344CB8AC3E}">
        <p14:creationId xmlns:p14="http://schemas.microsoft.com/office/powerpoint/2010/main" val="4240755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now let’s take a look at some screening or training interventions that have been applied in the clinical setting. Now, please understand that there are no official “standard” protocols or algorithms as of yet for identifying and responding to HT victims; however, many institutions have established their own guidelines, which we will examine now. Going back to our PICOT question, we want to know how clinicians’ confidence level compare before and after an educational intervention in terms of recognizing and managing victims.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early cross-sectional 2012 study was done to assess this in ER providers and staff (including ER residents, attendings, PAs, social workers, nurses, and students) at 4 large institutions. Before the training session, 79.8% reported feeling hesitant or not confident in their ability to define human trafficking. After the training session, 90.3% reported being confident or very confident.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13</a:t>
            </a:fld>
            <a:endParaRPr lang="en-US"/>
          </a:p>
        </p:txBody>
      </p:sp>
    </p:spTree>
    <p:extLst>
      <p:ext uri="{BB962C8B-B14F-4D97-AF65-F5344CB8AC3E}">
        <p14:creationId xmlns:p14="http://schemas.microsoft.com/office/powerpoint/2010/main" val="818014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Similarly, an RCT 2014 study administered an educational presentation on HT background, relevance to healthcare, clinical signs, and referral services to 258 participants from 20 of the largest SF Bay Area emergency departments. Those in the intervention group demonstrated more suspicion for and gained more knowledge about what to do and who to call for a potential HT victim. This study showed that a short intervention can sensitize providers to the signs and symptoms of victims and produce a statistically significant change in the way they practice. One potential limitation of this study is that it took place in Northern California where they may be greater awareness of this issue due to high levels of immigration and HT compared to other parts of the country.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14</a:t>
            </a:fld>
            <a:endParaRPr lang="en-US"/>
          </a:p>
        </p:txBody>
      </p:sp>
    </p:spTree>
    <p:extLst>
      <p:ext uri="{BB962C8B-B14F-4D97-AF65-F5344CB8AC3E}">
        <p14:creationId xmlns:p14="http://schemas.microsoft.com/office/powerpoint/2010/main" val="2694194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study in 2017 done at a level two trauma center in Pennsylvania tested a screening tool and treatment algorithm to improve identification and response to HT victims in the ED and evaluated provider competence level.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Staff, nurses, and providers looked out for red flags (indicated above), and signage was posted for potential victims to see they can place a blue dot on a specimen cup as an indicator or request for help. This blue dot would key providers and staff in to initiate the screening questionnaire.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first, no trafficked victims had been identified in their EDs, but after this intervention, 38 potential victims were identified, 5 accepted help, and 1 who was rescued turned out to be a trafficked victim. 97% of the participants in the study said they were committed to changing their practice because of this intervention and most planned to use alternative communication strategies to better query potential victims in their future practice.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15</a:t>
            </a:fld>
            <a:endParaRPr lang="en-US"/>
          </a:p>
        </p:txBody>
      </p:sp>
    </p:spTree>
    <p:extLst>
      <p:ext uri="{BB962C8B-B14F-4D97-AF65-F5344CB8AC3E}">
        <p14:creationId xmlns:p14="http://schemas.microsoft.com/office/powerpoint/2010/main" val="3359018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list of screening questions from the study. </a:t>
            </a:r>
          </a:p>
        </p:txBody>
      </p:sp>
      <p:sp>
        <p:nvSpPr>
          <p:cNvPr id="4" name="Slide Number Placeholder 3"/>
          <p:cNvSpPr>
            <a:spLocks noGrp="1"/>
          </p:cNvSpPr>
          <p:nvPr>
            <p:ph type="sldNum" sz="quarter" idx="5"/>
          </p:nvPr>
        </p:nvSpPr>
        <p:spPr/>
        <p:txBody>
          <a:bodyPr/>
          <a:lstStyle/>
          <a:p>
            <a:fld id="{B3A3D2DE-53B8-4375-8CFA-4A71761D9170}" type="slidenum">
              <a:rPr lang="en-US" smtClean="0"/>
              <a:t>16</a:t>
            </a:fld>
            <a:endParaRPr lang="en-US"/>
          </a:p>
        </p:txBody>
      </p:sp>
    </p:spTree>
    <p:extLst>
      <p:ext uri="{BB962C8B-B14F-4D97-AF65-F5344CB8AC3E}">
        <p14:creationId xmlns:p14="http://schemas.microsoft.com/office/powerpoint/2010/main" val="1866240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another question we can ask: are there notable differences in screening between sex trafficked victims versus non-trafficked victims (such as sexually abused patients)? Two studies were done by Dr. Greenbaum from the Children’s’ Healthcare of Atlanta Georgia to assess this. The first one evaluated English-speaking youths ages 11-17 in the ED, child advocacy centers, and adolescent clinics who were deemed at risk for HT. By asking more detailed questions related to HT, researchers definitely found statistically significant differences in the responses from the sex trafficked victims compared to the non-trafficked ones. Obviously one big limitation of this study includes only utilizing English-speaking youths. </a:t>
            </a:r>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17</a:t>
            </a:fld>
            <a:endParaRPr lang="en-US"/>
          </a:p>
        </p:txBody>
      </p:sp>
    </p:spTree>
    <p:extLst>
      <p:ext uri="{BB962C8B-B14F-4D97-AF65-F5344CB8AC3E}">
        <p14:creationId xmlns:p14="http://schemas.microsoft.com/office/powerpoint/2010/main" val="19508350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Nonetheless, the researchers took this information and refined their tool down to a 6-item screening questionnaire in a subsequent study. And again, they found that by highlighting 16 demographic, behavioral, physical, and historical factors in their inquiries, it helped differentiate between victims of trafficking versus victims of sexual abuse.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studies provided important quantitative evidence and had a sensitivity of 92%, and negative predictive value of 97%. Even though the specificity was 73%, and the positive predictive value (PPV) was 51%, this tool provided information for providers and prompted them to ask questions in a more specific and trauma-informed manner, which would help increase the chances of identification.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18</a:t>
            </a:fld>
            <a:endParaRPr lang="en-US"/>
          </a:p>
        </p:txBody>
      </p:sp>
    </p:spTree>
    <p:extLst>
      <p:ext uri="{BB962C8B-B14F-4D97-AF65-F5344CB8AC3E}">
        <p14:creationId xmlns:p14="http://schemas.microsoft.com/office/powerpoint/2010/main" val="22634543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study in 2017 even looked at trends in calls by providers to the National HT Resource Center’s hotline to report potential cases of victims. Over the past several years since 2008, as more awareness of HT in healthcare emerged, there has been a steady increase in calls to the hotline. So we can see that, empowering providers with knowledge of this matter can increase confidence and influence practice and patient management.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19</a:t>
            </a:fld>
            <a:endParaRPr lang="en-US"/>
          </a:p>
        </p:txBody>
      </p:sp>
    </p:spTree>
    <p:extLst>
      <p:ext uri="{BB962C8B-B14F-4D97-AF65-F5344CB8AC3E}">
        <p14:creationId xmlns:p14="http://schemas.microsoft.com/office/powerpoint/2010/main" val="368698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start off, I have no conflicts of interest to disclose and would like to thank Dr. Christiansen and Kate Finnegan for assisting me with my Capstone. </a:t>
            </a:r>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a:t>
            </a:fld>
            <a:endParaRPr lang="en-US"/>
          </a:p>
        </p:txBody>
      </p:sp>
    </p:spTree>
    <p:extLst>
      <p:ext uri="{BB962C8B-B14F-4D97-AF65-F5344CB8AC3E}">
        <p14:creationId xmlns:p14="http://schemas.microsoft.com/office/powerpoint/2010/main" val="1151819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Given all this information now, we could ask why aren’t we identifying more victims and sooner? Well there are many potential barriers to this and two studies I will discuss take a look at these barriers from both the providers point of view as well as the victim’s. </a:t>
            </a:r>
          </a:p>
          <a:p>
            <a:endParaRPr lang="en-US" dirty="0"/>
          </a:p>
          <a:p>
            <a:r>
              <a:rPr lang="en-US" sz="1200" kern="1200" dirty="0">
                <a:solidFill>
                  <a:schemeClr val="tx1"/>
                </a:solidFill>
                <a:effectLst/>
                <a:latin typeface="+mn-lt"/>
                <a:ea typeface="+mn-ea"/>
                <a:cs typeface="+mn-cs"/>
              </a:rPr>
              <a:t>Researchers in a 2017 study asked several healthcare professionals about their views and personal experiences of HT victims as well as possible barriers of identification. Participants cited examples including language barriers, difficulty separating victim from accompanying trafficker, concerns of violating confidentiality, time constraints and competing priorities for the provider. Of course since this study interviewed providers only, they may not have captured the full picture of the victims’ experiences.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Source: </a:t>
            </a:r>
            <a:r>
              <a:rPr lang="en-US" sz="1200" b="0" i="1" kern="1200" dirty="0">
                <a:solidFill>
                  <a:schemeClr val="tx1"/>
                </a:solidFill>
                <a:effectLst/>
                <a:latin typeface="+mn-lt"/>
                <a:ea typeface="+mn-ea"/>
                <a:cs typeface="+mn-cs"/>
              </a:rPr>
              <a:t>A-Digit/Getty Images</a:t>
            </a:r>
            <a:br>
              <a:rPr lang="en-US" sz="1200" b="0" i="1" kern="1200" dirty="0">
                <a:solidFill>
                  <a:schemeClr val="tx1"/>
                </a:solidFill>
                <a:effectLst/>
                <a:latin typeface="+mn-lt"/>
                <a:ea typeface="+mn-ea"/>
                <a:cs typeface="+mn-cs"/>
              </a:rPr>
            </a:br>
            <a:r>
              <a:rPr lang="en-US" dirty="0">
                <a:hlinkClick r:id="rId3"/>
              </a:rPr>
              <a:t>https://www.npr.org/sections/health-shots/2018/07/24/631517533/hospitals-gear-up-for-new-diagnosis-human-trafficking</a:t>
            </a:r>
            <a:endParaRPr lang="en-US" dirty="0"/>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20</a:t>
            </a:fld>
            <a:endParaRPr lang="en-US"/>
          </a:p>
        </p:txBody>
      </p:sp>
    </p:spTree>
    <p:extLst>
      <p:ext uri="{BB962C8B-B14F-4D97-AF65-F5344CB8AC3E}">
        <p14:creationId xmlns:p14="http://schemas.microsoft.com/office/powerpoint/2010/main" val="1811294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highlighted in a 2011 qualitative study, victims provided their own perceptions of barriers to rescue. These barriers include the trafficker taking over all aspects of the clinical encounter (such as completing paperwork and talking on the victim’s behalf), trust issues towards the staff and provider, as well as feelings of shame, guilt, or embarrassment. One victim explained that she was afraid of being judged by the clinician if they knew her situation and another expressed shame if her family were to find out. In a few cases, it appeared that the trafficker appeared to even have some sort of personal relationship with the provider. Even if that were not the case, victims overall cited impressions that the providers were not working to support the victims. As we can see there are obstacles on both ends and it’s very important for clinicians to recognize and be tactful of these situations to help our pts.</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21</a:t>
            </a:fld>
            <a:endParaRPr lang="en-US"/>
          </a:p>
        </p:txBody>
      </p:sp>
    </p:spTree>
    <p:extLst>
      <p:ext uri="{BB962C8B-B14F-4D97-AF65-F5344CB8AC3E}">
        <p14:creationId xmlns:p14="http://schemas.microsoft.com/office/powerpoint/2010/main" val="4194967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shift gears a little and talk about the relevance and importance of HT in the medical field. Even though this is a national, global, and social issue, why is it important for healthcare providers and what impact does it have on victims who are the patients? HT affects victims who are patients at an extremely profound level – physically and psychologically.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qualitative study in 2013 featured interviews by providers who had cared for victims and had mentioned the numerous risk factors leading up to victimization, including abusive environments, rape, running away from home, and recruitment by a pimp. They also described the extent of the trauma, whether it was physical – which included beatings stabbings, gunshot wounds – or psychological – such as depression, night terrors, PTSD, substance abuse, self-harm, and eating disorders.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source: </a:t>
            </a:r>
            <a:r>
              <a:rPr lang="en-US" dirty="0">
                <a:hlinkClick r:id="rId3"/>
              </a:rPr>
              <a:t>https://media.buzzle.com/media/images-en/gallery/human-expressions/600-478974805-child-abuse.jpg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22</a:t>
            </a:fld>
            <a:endParaRPr lang="en-US"/>
          </a:p>
        </p:txBody>
      </p:sp>
    </p:spTree>
    <p:extLst>
      <p:ext uri="{BB962C8B-B14F-4D97-AF65-F5344CB8AC3E}">
        <p14:creationId xmlns:p14="http://schemas.microsoft.com/office/powerpoint/2010/main" val="1827962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break it down even further, a detailed mixed-method study in 2014 explored the many health consequences faced by victims of sex trafficking specifically. In terms of physical health, almost all survivors (99.1%) endured physical problems such as head &amp; face trauma and dental problems. Other health problems include cardiovascular/respiratory (68.5%), gastrointestinal (62.05%), and neurological (91.7%). Victims also were malnourished, suffered eating disorders and severe weight loss.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source: </a:t>
            </a:r>
            <a:r>
              <a:rPr lang="en-US" dirty="0">
                <a:hlinkClick r:id="rId3"/>
              </a:rPr>
              <a:t>https://media.buzzle.com/media/images-en/gallery/human-expressions/1200-139857629-crying-woman.jpg</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3A3D2DE-53B8-4375-8CFA-4A71761D9170}" type="slidenum">
              <a:rPr lang="en-US" smtClean="0"/>
              <a:t>23</a:t>
            </a:fld>
            <a:endParaRPr lang="en-US"/>
          </a:p>
        </p:txBody>
      </p:sp>
    </p:spTree>
    <p:extLst>
      <p:ext uri="{BB962C8B-B14F-4D97-AF65-F5344CB8AC3E}">
        <p14:creationId xmlns:p14="http://schemas.microsoft.com/office/powerpoint/2010/main" val="1244857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Psychological trauma may be the most profound problem endured by HT victims. Even after being rescued, victims continued to suffer from these psychological stressors. You can see here the breakdown of some of the disorders: Depression (88.7%), PTSD (54.7%), and poor self-esteem (81.1%); bipolar (30.2%), depersonalization (19.8%), multiple personality (13.2%), and borderline personality (13.2%) disorders.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source: Shutterstock. </a:t>
            </a:r>
            <a:r>
              <a:rPr lang="en-US" dirty="0">
                <a:hlinkClick r:id="rId3"/>
              </a:rPr>
              <a:t>https://cdn1.creativecirclemedia.com/taosnews/original/20190516-145009-87083.jpg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24</a:t>
            </a:fld>
            <a:endParaRPr lang="en-US"/>
          </a:p>
        </p:txBody>
      </p:sp>
    </p:spTree>
    <p:extLst>
      <p:ext uri="{BB962C8B-B14F-4D97-AF65-F5344CB8AC3E}">
        <p14:creationId xmlns:p14="http://schemas.microsoft.com/office/powerpoint/2010/main" val="12276458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Reproductive issues are yet another health problem commonly faced by survivors. More than 2/3 of the victims in the study had reported contracting STDs and more than half reported associated symptoms including dyspareunia, urinary tract infections, and abnormal vaginal discharge. Furthermore, unwanted pregnancies, miscarriages, and abortions (whether forced or elective) were other reproductive issues that these survivors had faced. So of course, it is very important to take these issues into consideration when providing care for this special population.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25</a:t>
            </a:fld>
            <a:endParaRPr lang="en-US"/>
          </a:p>
        </p:txBody>
      </p:sp>
    </p:spTree>
    <p:extLst>
      <p:ext uri="{BB962C8B-B14F-4D97-AF65-F5344CB8AC3E}">
        <p14:creationId xmlns:p14="http://schemas.microsoft.com/office/powerpoint/2010/main" val="3878788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Nearly all survivors (92.2%) had reported experiencing some form of violence, abuse, and humiliation. Victims had been strangled, burned, kicked, punched, raped, penetrated with a foreign object. One woman said her abuser had whipped and poured bleach over her.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a result of all this abuse, the last thing you would think they need is addiction or substance abuse. </a:t>
            </a:r>
          </a:p>
          <a:p>
            <a:r>
              <a:rPr lang="en-US" sz="1200" kern="1200" dirty="0">
                <a:solidFill>
                  <a:schemeClr val="tx1"/>
                </a:solidFill>
                <a:effectLst/>
                <a:latin typeface="+mn-lt"/>
                <a:ea typeface="+mn-ea"/>
                <a:cs typeface="+mn-cs"/>
              </a:rPr>
              <a:t>Unfortunately, many survivors (84.3% in this study) suffer from alcohol and/or drug abuse to either cope with their situations or forced on them as means of control by their trafficker. These types of treatment are absolutely inhumane and unacceptable. It is imperative that providers are aware of the degree of suffering these victims face to be better equipped to treat their underlying conditions.</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26</a:t>
            </a:fld>
            <a:endParaRPr lang="en-US"/>
          </a:p>
        </p:txBody>
      </p:sp>
    </p:spTree>
    <p:extLst>
      <p:ext uri="{BB962C8B-B14F-4D97-AF65-F5344CB8AC3E}">
        <p14:creationId xmlns:p14="http://schemas.microsoft.com/office/powerpoint/2010/main" val="1288156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So, in summary and to tie back to the PICOT question:</a:t>
            </a:r>
          </a:p>
          <a:p>
            <a:pPr lvl="0"/>
            <a:r>
              <a:rPr lang="en-US" sz="1200" kern="1200" dirty="0">
                <a:solidFill>
                  <a:schemeClr val="tx1"/>
                </a:solidFill>
                <a:effectLst/>
                <a:latin typeface="+mn-lt"/>
                <a:ea typeface="+mn-ea"/>
                <a:cs typeface="+mn-cs"/>
              </a:rPr>
              <a:t>There are many misconceptions about human trafficking in healthcare and victims of trafficking. This can affect and perhaps impair a provider’s ability to appropriately manage the patient victim.</a:t>
            </a:r>
          </a:p>
          <a:p>
            <a:pPr lvl="0"/>
            <a:r>
              <a:rPr lang="en-US" sz="1200" kern="1200" dirty="0">
                <a:solidFill>
                  <a:schemeClr val="tx1"/>
                </a:solidFill>
                <a:effectLst/>
                <a:latin typeface="+mn-lt"/>
                <a:ea typeface="+mn-ea"/>
                <a:cs typeface="+mn-cs"/>
              </a:rPr>
              <a:t>As much as 85% of healthcare providers did not know what the best proper referral services were for HT victims. Nonetheless, there is a desire to learn more and provide proper continuity of care.</a:t>
            </a:r>
          </a:p>
          <a:p>
            <a:pPr lvl="0"/>
            <a:r>
              <a:rPr lang="en-US" sz="1200" kern="1200" dirty="0">
                <a:solidFill>
                  <a:schemeClr val="tx1"/>
                </a:solidFill>
                <a:effectLst/>
                <a:latin typeface="+mn-lt"/>
                <a:ea typeface="+mn-ea"/>
                <a:cs typeface="+mn-cs"/>
              </a:rPr>
              <a:t>Screening and training currently existing in non-clinical settings have seen positive outcomes for identification in areas such as law enforcement, prosecutors, child protective services, and homeless youth clinics</a:t>
            </a:r>
          </a:p>
          <a:p>
            <a:pPr lvl="0"/>
            <a:r>
              <a:rPr lang="en-US" sz="1200" kern="1200" dirty="0">
                <a:solidFill>
                  <a:schemeClr val="tx1"/>
                </a:solidFill>
                <a:effectLst/>
                <a:latin typeface="+mn-lt"/>
                <a:ea typeface="+mn-ea"/>
                <a:cs typeface="+mn-cs"/>
              </a:rPr>
              <a:t>Studies of training and screening in clinical settings have across the board shown improvement in confidence level in understanding and recognizing signs and symptoms of HT and knowing what to do next.  </a:t>
            </a:r>
          </a:p>
          <a:p>
            <a:pPr lvl="0"/>
            <a:r>
              <a:rPr lang="en-US" sz="1200" kern="1200" dirty="0">
                <a:solidFill>
                  <a:schemeClr val="tx1"/>
                </a:solidFill>
                <a:effectLst/>
                <a:latin typeface="+mn-lt"/>
                <a:ea typeface="+mn-ea"/>
                <a:cs typeface="+mn-cs"/>
              </a:rPr>
              <a:t>By asking more specific, trauma-informed questions you can obtain risk factors and increase sensitivity of detecting trafficked victims</a:t>
            </a:r>
          </a:p>
          <a:p>
            <a:pPr lvl="0"/>
            <a:r>
              <a:rPr lang="en-US" sz="1200" kern="1200" dirty="0">
                <a:solidFill>
                  <a:schemeClr val="tx1"/>
                </a:solidFill>
                <a:effectLst/>
                <a:latin typeface="+mn-lt"/>
                <a:ea typeface="+mn-ea"/>
                <a:cs typeface="+mn-cs"/>
              </a:rPr>
              <a:t>HT victims endure a wide range of physical and mental health problems that can persist even long after being rescued. </a:t>
            </a:r>
          </a:p>
          <a:p>
            <a:pPr lvl="0"/>
            <a:r>
              <a:rPr lang="en-US" sz="1200" kern="1200" dirty="0">
                <a:solidFill>
                  <a:schemeClr val="tx1"/>
                </a:solidFill>
                <a:effectLst/>
                <a:latin typeface="+mn-lt"/>
                <a:ea typeface="+mn-ea"/>
                <a:cs typeface="+mn-cs"/>
              </a:rPr>
              <a:t>General weakness of the studies: only few here were RCT and there were areas of potential research bias. Also, locations where studies were performed can vary and may not necessarily be generalizable to other regions.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going back to the PICOT question, across the board studies have shown that some form of educational intervention or training improves clinician awareness, confidence level, and knowledge to treat victims of HT in a more trauma-informed specific manner. Many providers and healthcare staff endorse having further in-depth training or expanding training to out to others who may have contact with victims as well including receptionists, technicians, housekeeping staff etc. </a:t>
            </a:r>
          </a:p>
          <a:p>
            <a:pPr lvl="0"/>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27</a:t>
            </a:fld>
            <a:endParaRPr lang="en-US"/>
          </a:p>
        </p:txBody>
      </p:sp>
    </p:spTree>
    <p:extLst>
      <p:ext uri="{BB962C8B-B14F-4D97-AF65-F5344CB8AC3E}">
        <p14:creationId xmlns:p14="http://schemas.microsoft.com/office/powerpoint/2010/main" val="3289608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Again, what implications does this have on clinical practice? </a:t>
            </a:r>
          </a:p>
          <a:p>
            <a:pPr lvl="0"/>
            <a:r>
              <a:rPr lang="en-US" sz="1200" kern="1200" dirty="0">
                <a:solidFill>
                  <a:schemeClr val="tx1"/>
                </a:solidFill>
                <a:effectLst/>
                <a:latin typeface="+mn-lt"/>
                <a:ea typeface="+mn-ea"/>
                <a:cs typeface="+mn-cs"/>
              </a:rPr>
              <a:t>Providers are more attuned to signs and symptoms of potential HT </a:t>
            </a:r>
          </a:p>
          <a:p>
            <a:pPr lvl="0"/>
            <a:r>
              <a:rPr lang="en-US" sz="1200" kern="1200" dirty="0">
                <a:solidFill>
                  <a:schemeClr val="tx1"/>
                </a:solidFill>
                <a:effectLst/>
                <a:latin typeface="+mn-lt"/>
                <a:ea typeface="+mn-ea"/>
                <a:cs typeface="+mn-cs"/>
              </a:rPr>
              <a:t>Providers voice intent to change their clinical practice and management now that they armed with more knowledge</a:t>
            </a:r>
          </a:p>
          <a:p>
            <a:pPr lvl="0"/>
            <a:r>
              <a:rPr lang="en-US" sz="1200" kern="1200" dirty="0">
                <a:solidFill>
                  <a:schemeClr val="tx1"/>
                </a:solidFill>
                <a:effectLst/>
                <a:latin typeface="+mn-lt"/>
                <a:ea typeface="+mn-ea"/>
                <a:cs typeface="+mn-cs"/>
              </a:rPr>
              <a:t>Just as having a broad differential diagnosis allows PAs to consider other potential problems, awareness of HT and knowing the next steps and guidelines to respond appropriately will help aid those still lost in the shadows of human trafficking.</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28</a:t>
            </a:fld>
            <a:endParaRPr lang="en-US"/>
          </a:p>
        </p:txBody>
      </p:sp>
    </p:spTree>
    <p:extLst>
      <p:ext uri="{BB962C8B-B14F-4D97-AF65-F5344CB8AC3E}">
        <p14:creationId xmlns:p14="http://schemas.microsoft.com/office/powerpoint/2010/main" val="14456304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Of course we still have obstacles to both identifying potential victims as well as obstacles to implementing training or algorithmic protocols for providers to follow at their respective institutions</a:t>
            </a:r>
          </a:p>
          <a:p>
            <a:r>
              <a:rPr lang="en-US" dirty="0">
                <a:effectLst/>
              </a:rPr>
              <a:t>It doesn’t just end there though; we need more studies to assess the results of applying these newfound knowledge and skills. More research is also needed to find out if more providers are calling the NHTRC hotline or referring HT victims to specialty services. And finally, perhaps there needs to be more discussion on whether there should be standardization of HT guidelines and protocols for providers to follow across the country.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29</a:t>
            </a:fld>
            <a:endParaRPr lang="en-US"/>
          </a:p>
        </p:txBody>
      </p:sp>
    </p:spTree>
    <p:extLst>
      <p:ext uri="{BB962C8B-B14F-4D97-AF65-F5344CB8AC3E}">
        <p14:creationId xmlns:p14="http://schemas.microsoft.com/office/powerpoint/2010/main" val="492752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want to first start out with an anecdote: a 14 or 15-year-old teenager presents to the ER </a:t>
            </a:r>
            <a:r>
              <a:rPr lang="en-US" sz="1200" b="1" kern="1200" dirty="0">
                <a:solidFill>
                  <a:schemeClr val="tx1"/>
                </a:solidFill>
                <a:effectLst/>
                <a:latin typeface="+mn-lt"/>
                <a:ea typeface="+mn-ea"/>
                <a:cs typeface="+mn-cs"/>
              </a:rPr>
              <a:t>disheveled</a:t>
            </a:r>
            <a:r>
              <a:rPr lang="en-US" sz="1200" kern="1200" dirty="0">
                <a:solidFill>
                  <a:schemeClr val="tx1"/>
                </a:solidFill>
                <a:effectLst/>
                <a:latin typeface="+mn-lt"/>
                <a:ea typeface="+mn-ea"/>
                <a:cs typeface="+mn-cs"/>
              </a:rPr>
              <a:t> and uncomfortable appearing. She is accompanied by an older woman who is </a:t>
            </a:r>
            <a:r>
              <a:rPr lang="en-US" sz="1200" b="1" kern="1200" dirty="0">
                <a:solidFill>
                  <a:schemeClr val="tx1"/>
                </a:solidFill>
                <a:effectLst/>
                <a:latin typeface="+mn-lt"/>
                <a:ea typeface="+mn-ea"/>
                <a:cs typeface="+mn-cs"/>
              </a:rPr>
              <a:t>doing all the speaking on the patient’s behalf</a:t>
            </a:r>
            <a:r>
              <a:rPr lang="en-US" sz="1200" kern="1200" dirty="0">
                <a:solidFill>
                  <a:schemeClr val="tx1"/>
                </a:solidFill>
                <a:effectLst/>
                <a:latin typeface="+mn-lt"/>
                <a:ea typeface="+mn-ea"/>
                <a:cs typeface="+mn-cs"/>
              </a:rPr>
              <a:t>. We were not really sure what she was here for except for some vague complaint of pain. As the doctor and I return to our office he asks me to include in the chart “Considered suspicion that patient may be a victim of human trafficking”. What tipped him off? Were there signs, symptoms, or non-verbal cues that I missed? And if this were a human trafficking victim, what would you do next? That is some of what we will touch on today’s presentation.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3</a:t>
            </a:fld>
            <a:endParaRPr lang="en-US"/>
          </a:p>
        </p:txBody>
      </p:sp>
    </p:spTree>
    <p:extLst>
      <p:ext uri="{BB962C8B-B14F-4D97-AF65-F5344CB8AC3E}">
        <p14:creationId xmlns:p14="http://schemas.microsoft.com/office/powerpoint/2010/main" val="38317401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National Human Trafficking Resource Center (NHTRC)</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a toll-free hotline for the human trafficking field in the US that any provider can contact to report a potential case or to request guidance to manage the encounter and patient.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want to drive home the fact that the underground nature of this crime makes it especially difficult to detect especially in a clinical setting where you may not think you’d encounter it as often. However, understanding the extent of this problem and knowing what to look for in an encounter and what to do next can play a critical role. As a healthcare provider, you may be the only point of contact for rescue for these special patients.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30</a:t>
            </a:fld>
            <a:endParaRPr lang="en-US"/>
          </a:p>
        </p:txBody>
      </p:sp>
    </p:spTree>
    <p:extLst>
      <p:ext uri="{BB962C8B-B14F-4D97-AF65-F5344CB8AC3E}">
        <p14:creationId xmlns:p14="http://schemas.microsoft.com/office/powerpoint/2010/main" val="4623263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Any questions?</a:t>
            </a:r>
          </a:p>
        </p:txBody>
      </p:sp>
      <p:sp>
        <p:nvSpPr>
          <p:cNvPr id="4" name="Slide Number Placeholder 3"/>
          <p:cNvSpPr>
            <a:spLocks noGrp="1"/>
          </p:cNvSpPr>
          <p:nvPr>
            <p:ph type="sldNum" sz="quarter" idx="5"/>
          </p:nvPr>
        </p:nvSpPr>
        <p:spPr/>
        <p:txBody>
          <a:bodyPr/>
          <a:lstStyle/>
          <a:p>
            <a:fld id="{B3A3D2DE-53B8-4375-8CFA-4A71761D9170}" type="slidenum">
              <a:rPr lang="en-US" smtClean="0"/>
              <a:t>33</a:t>
            </a:fld>
            <a:endParaRPr lang="en-US"/>
          </a:p>
        </p:txBody>
      </p:sp>
    </p:spTree>
    <p:extLst>
      <p:ext uri="{BB962C8B-B14F-4D97-AF65-F5344CB8AC3E}">
        <p14:creationId xmlns:p14="http://schemas.microsoft.com/office/powerpoint/2010/main" val="2357876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We’re going to cover several things. First, we’ll talk about what our current understanding of human trafficking is in the healthcare setting. Second, we want to see what kind of training tools currently exist to help screen for and identify potential HT victims in both the non-clinical and clinical settings. Then we’ll discuss the obstacles that make identifying potential victims more difficult in the clinical workplace. And lastly, we will explore the physical and psychological impact of HT on victims and how this relates to clinical management.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4</a:t>
            </a:fld>
            <a:endParaRPr lang="en-US"/>
          </a:p>
        </p:txBody>
      </p:sp>
    </p:spTree>
    <p:extLst>
      <p:ext uri="{BB962C8B-B14F-4D97-AF65-F5344CB8AC3E}">
        <p14:creationId xmlns:p14="http://schemas.microsoft.com/office/powerpoint/2010/main" val="65479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some background into the issue. Human trafficking is a global problem that happens not just from country to country but locally in cities and towns as well. In a 2017 estimate, there were </a:t>
            </a:r>
            <a:r>
              <a:rPr lang="en-US" sz="1200" b="1" kern="1200" dirty="0">
                <a:solidFill>
                  <a:schemeClr val="tx1"/>
                </a:solidFill>
                <a:effectLst/>
                <a:latin typeface="+mn-lt"/>
                <a:ea typeface="+mn-ea"/>
                <a:cs typeface="+mn-cs"/>
              </a:rPr>
              <a:t>40.3 million</a:t>
            </a:r>
            <a:r>
              <a:rPr lang="en-US" sz="1200" kern="1200" dirty="0">
                <a:solidFill>
                  <a:schemeClr val="tx1"/>
                </a:solidFill>
                <a:effectLst/>
                <a:latin typeface="+mn-lt"/>
                <a:ea typeface="+mn-ea"/>
                <a:cs typeface="+mn-cs"/>
              </a:rPr>
              <a:t> people who were victims of HT and forced into sex work or labor. In the U.S. alone, more than 10,000 were identified in 2017 through the National Human Trafficking Hotline and these numbers continue to rise each year. Common clinical settings where these victims would present include the hospital/ER, Planned Parenthood clinics, urgent care, women’s health, and PCP office. One study in 2014 found that 88% of trafficked victims had actually encountered a healthcare professional during the time of being trafficked, but few if any were questioned about their situation at all. Furthermore, many studies had shown that healthcare providers in general were ill-equipped to recognize and properly respond to victims of HT in their workplace. So, if clinicians were given some form of educational or training intervention for HT, would this aid them in successfully identifying victims when they present?  </a:t>
            </a:r>
          </a:p>
          <a:p>
            <a:r>
              <a:rPr lang="en-US" sz="1200" kern="1200" dirty="0">
                <a:solidFill>
                  <a:schemeClr val="tx1"/>
                </a:solidFill>
                <a:effectLst/>
                <a:latin typeface="+mn-lt"/>
                <a:ea typeface="+mn-ea"/>
                <a:cs typeface="+mn-cs"/>
              </a:rPr>
              <a:t>Given its covert nature, there is very little studies with strong evidence that demonstrate the full extent of HT in healthcare. Fortunately, more studies are produced to expand our understanding of the matter and how we can better prepare clinicians to recognize and treat this matter. </a:t>
            </a:r>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5</a:t>
            </a:fld>
            <a:endParaRPr lang="en-US"/>
          </a:p>
        </p:txBody>
      </p:sp>
    </p:spTree>
    <p:extLst>
      <p:ext uri="{BB962C8B-B14F-4D97-AF65-F5344CB8AC3E}">
        <p14:creationId xmlns:p14="http://schemas.microsoft.com/office/powerpoint/2010/main" val="1870774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leads to my PICOT question: In clinicians likely to encounter human trafficking victims, how does knowledge and confidence level compare </a:t>
            </a:r>
            <a:r>
              <a:rPr lang="en-US" sz="1200" u="sng" kern="1200" dirty="0">
                <a:solidFill>
                  <a:schemeClr val="tx1"/>
                </a:solidFill>
                <a:effectLst/>
                <a:latin typeface="+mn-lt"/>
                <a:ea typeface="+mn-ea"/>
                <a:cs typeface="+mn-cs"/>
              </a:rPr>
              <a:t>before </a:t>
            </a:r>
            <a:r>
              <a:rPr lang="en-US" sz="1200" kern="1200" dirty="0">
                <a:solidFill>
                  <a:schemeClr val="tx1"/>
                </a:solidFill>
                <a:effectLst/>
                <a:latin typeface="+mn-lt"/>
                <a:ea typeface="+mn-ea"/>
                <a:cs typeface="+mn-cs"/>
              </a:rPr>
              <a:t>and </a:t>
            </a:r>
            <a:r>
              <a:rPr lang="en-US" sz="1200" u="sng" kern="1200" dirty="0">
                <a:solidFill>
                  <a:schemeClr val="tx1"/>
                </a:solidFill>
                <a:effectLst/>
                <a:latin typeface="+mn-lt"/>
                <a:ea typeface="+mn-ea"/>
                <a:cs typeface="+mn-cs"/>
              </a:rPr>
              <a:t>after</a:t>
            </a:r>
            <a:r>
              <a:rPr lang="en-US" sz="1200" kern="1200" dirty="0">
                <a:solidFill>
                  <a:schemeClr val="tx1"/>
                </a:solidFill>
                <a:effectLst/>
                <a:latin typeface="+mn-lt"/>
                <a:ea typeface="+mn-ea"/>
                <a:cs typeface="+mn-cs"/>
              </a:rPr>
              <a:t> a training intervention in terms of identifying and responding to trafficked victims?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my Capstone, I took a mixed-method approach, synthesizing both quantitative data and qualitative information. I found that the more anecdotal qualitative information gave greater weight and emphasis on the numerical findings, as we’ll see later in the presentation.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6</a:t>
            </a:fld>
            <a:endParaRPr lang="en-US"/>
          </a:p>
        </p:txBody>
      </p:sp>
    </p:spTree>
    <p:extLst>
      <p:ext uri="{BB962C8B-B14F-4D97-AF65-F5344CB8AC3E}">
        <p14:creationId xmlns:p14="http://schemas.microsoft.com/office/powerpoint/2010/main" val="3046940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are medical providers’ understanding and perceptions of HT? It turns out they had many held misconceptions about HT victims, and this can impact the way they approach and treat them. First of all, a 2015 study that surveyed 168 providers found that 10% had incorrectly labeled victims as “prostitutes” and also failed to identify children who were victims </a:t>
            </a:r>
            <a:r>
              <a:rPr lang="en-US" sz="1200" i="1" kern="1200" dirty="0">
                <a:solidFill>
                  <a:schemeClr val="tx1"/>
                </a:solidFill>
                <a:effectLst/>
                <a:latin typeface="+mn-lt"/>
                <a:ea typeface="+mn-ea"/>
                <a:cs typeface="+mn-cs"/>
              </a:rPr>
              <a:t>unless obvious coercion </a:t>
            </a:r>
            <a:r>
              <a:rPr lang="en-US" sz="1200" kern="1200" dirty="0">
                <a:solidFill>
                  <a:schemeClr val="tx1"/>
                </a:solidFill>
                <a:effectLst/>
                <a:latin typeface="+mn-lt"/>
                <a:ea typeface="+mn-ea"/>
                <a:cs typeface="+mn-cs"/>
              </a:rPr>
              <a:t>was involved. By whether they perceive them as a victim versus a consenting individual, this perception has the potential to change the way a provider approaches a patient. Even in other countries, the understanding of HT was also slightly skewed; some providers did not even consider that HT can happen at a local level. They also falsely believed that exploitation did not involve forced labor or that it only affected those with little education. Interestingly, those who did have exposure to education about this matter in the past were more likely to be comfortable with managing these special types of patients.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7</a:t>
            </a:fld>
            <a:endParaRPr lang="en-US"/>
          </a:p>
        </p:txBody>
      </p:sp>
    </p:spTree>
    <p:extLst>
      <p:ext uri="{BB962C8B-B14F-4D97-AF65-F5344CB8AC3E}">
        <p14:creationId xmlns:p14="http://schemas.microsoft.com/office/powerpoint/2010/main" val="1107098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another study assessing HT understanding from 972 physicians and nurses, only 12.2% knew what the warning signs of a trafficked victim were, 12.8% had confidence in providing trauma-informed care, and more than 85% lacked understanding of appropriate referral services for victims. Encouragingly, many of the study’s respondents expressed interest and desire to learn more about identifying, responding, and providing continuity of care to HT victims.</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8</a:t>
            </a:fld>
            <a:endParaRPr lang="en-US"/>
          </a:p>
        </p:txBody>
      </p:sp>
    </p:spTree>
    <p:extLst>
      <p:ext uri="{BB962C8B-B14F-4D97-AF65-F5344CB8AC3E}">
        <p14:creationId xmlns:p14="http://schemas.microsoft.com/office/powerpoint/2010/main" val="1215647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Several established training programs had been carried out in non-clinical settings such as law enforcement and child protective services. For example, in one study, 211 participants included NGO representatives, law enforcement, and prosecutors in 5 different cities all took part in comprehensive 3-day training session that went over the definition and scope of sexual exploitation and proper classification of exploited children as victims rather than criminals involved in the act. Everyone who underwent the training modules had a greater knowledge, skills, attitudes, and the motivation to learn more. This will help them to team up with other organizations so they can assist victims seeking rehab, report other abuse, and punish the criminals. </a:t>
            </a:r>
          </a:p>
          <a:p>
            <a:endParaRPr lang="en-US" dirty="0"/>
          </a:p>
        </p:txBody>
      </p:sp>
      <p:sp>
        <p:nvSpPr>
          <p:cNvPr id="4" name="Slide Number Placeholder 3"/>
          <p:cNvSpPr>
            <a:spLocks noGrp="1"/>
          </p:cNvSpPr>
          <p:nvPr>
            <p:ph type="sldNum" sz="quarter" idx="5"/>
          </p:nvPr>
        </p:nvSpPr>
        <p:spPr/>
        <p:txBody>
          <a:bodyPr/>
          <a:lstStyle/>
          <a:p>
            <a:fld id="{B3A3D2DE-53B8-4375-8CFA-4A71761D9170}" type="slidenum">
              <a:rPr lang="en-US" smtClean="0"/>
              <a:t>9</a:t>
            </a:fld>
            <a:endParaRPr lang="en-US"/>
          </a:p>
        </p:txBody>
      </p:sp>
    </p:spTree>
    <p:extLst>
      <p:ext uri="{BB962C8B-B14F-4D97-AF65-F5344CB8AC3E}">
        <p14:creationId xmlns:p14="http://schemas.microsoft.com/office/powerpoint/2010/main" val="2164723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95AC55B0-9D7E-47F1-ABFB-DE1F5E4CF4B2}" type="datetimeFigureOut">
              <a:rPr lang="en-US" smtClean="0"/>
              <a:t>11/17/2020</a:t>
            </a:fld>
            <a:endParaRPr lang="en-U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AE6707EE-8A9C-456E-A95D-F010A7216969}"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223484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AC55B0-9D7E-47F1-ABFB-DE1F5E4CF4B2}" type="datetimeFigureOut">
              <a:rPr lang="en-US" smtClean="0"/>
              <a:t>11/17/2020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2160445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AC55B0-9D7E-47F1-ABFB-DE1F5E4CF4B2}" type="datetimeFigureOut">
              <a:rPr lang="en-US" smtClean="0"/>
              <a:t>11/17/2020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283621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AC55B0-9D7E-47F1-ABFB-DE1F5E4CF4B2}" type="datetimeFigureOut">
              <a:rPr lang="en-US" smtClean="0"/>
              <a:t>11/17/2020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827997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5AC55B0-9D7E-47F1-ABFB-DE1F5E4CF4B2}" type="datetimeFigureOut">
              <a:rPr lang="en-US" smtClean="0"/>
              <a:t>11/17/2020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6707EE-8A9C-456E-A95D-F010A7216969}"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38727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5AC55B0-9D7E-47F1-ABFB-DE1F5E4CF4B2}" type="datetimeFigureOut">
              <a:rPr lang="en-US" smtClean="0"/>
              <a:t>11/17/2020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2698158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a:t>Click to 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AC55B0-9D7E-47F1-ABFB-DE1F5E4CF4B2}" type="datetimeFigureOut">
              <a:rPr lang="en-US" smtClean="0"/>
              <a:t>11/17/2020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58086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5AC55B0-9D7E-47F1-ABFB-DE1F5E4CF4B2}" type="datetimeFigureOut">
              <a:rPr lang="en-US" smtClean="0"/>
              <a:t>11/17/2020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116229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AC55B0-9D7E-47F1-ABFB-DE1F5E4CF4B2}" type="datetimeFigureOut">
              <a:rPr lang="en-US" smtClean="0"/>
              <a:t>11/17/2020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3053445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AC55B0-9D7E-47F1-ABFB-DE1F5E4CF4B2}" type="datetimeFigureOut">
              <a:rPr lang="en-US" smtClean="0"/>
              <a:t>11/17/2020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72397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5AC55B0-9D7E-47F1-ABFB-DE1F5E4CF4B2}" type="datetimeFigureOut">
              <a:rPr lang="en-US" smtClean="0"/>
              <a:t>11/17/2020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6707EE-8A9C-456E-A95D-F010A7216969}" type="slidenum">
              <a:rPr lang="en-US" smtClean="0"/>
              <a:t>‹#›</a:t>
            </a:fld>
            <a:endParaRPr lang="en-US"/>
          </a:p>
        </p:txBody>
      </p:sp>
    </p:spTree>
    <p:extLst>
      <p:ext uri="{BB962C8B-B14F-4D97-AF65-F5344CB8AC3E}">
        <p14:creationId xmlns:p14="http://schemas.microsoft.com/office/powerpoint/2010/main" val="3604254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95AC55B0-9D7E-47F1-ABFB-DE1F5E4CF4B2}" type="datetimeFigureOut">
              <a:rPr lang="en-US" smtClean="0"/>
              <a:t>11/17/2020</a:t>
            </a:fld>
            <a:endParaRPr lang="en-US"/>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AE6707EE-8A9C-456E-A95D-F010A7216969}" type="slidenum">
              <a:rPr lang="en-US" smtClean="0"/>
              <a:t>‹#›</a:t>
            </a:fld>
            <a:endParaRPr lang="en-US"/>
          </a:p>
        </p:txBody>
      </p:sp>
    </p:spTree>
    <p:extLst>
      <p:ext uri="{BB962C8B-B14F-4D97-AF65-F5344CB8AC3E}">
        <p14:creationId xmlns:p14="http://schemas.microsoft.com/office/powerpoint/2010/main" val="216025096"/>
      </p:ext>
    </p:extLst>
  </p:cSld>
  <p:clrMap bg1="dk1" tx1="lt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globalcenturion.org/programs/researchanddevelopment/victim-health-survey/"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ailto:help@humantraffickinghotline.org" TargetMode="External"/><Relationship Id="rId7"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2.svg"/><Relationship Id="rId5" Type="http://schemas.openxmlformats.org/officeDocument/2006/relationships/image" Target="../media/image28.png"/><Relationship Id="rId4" Type="http://schemas.openxmlformats.org/officeDocument/2006/relationships/hyperlink" Target="https://humantraffickinghotline.org/"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s://doi.org/10.1371/journal.pone.0213766"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globalcenturion.org/programs/educationawarenessadvocacy/soar-training-on-human-trafficking-for-health-care-provider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5B6D324E-2D03-4162-AF1E-D5E32234E254}"/>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BA91A28-073F-48D6-8D51-4DA8F672248C}"/>
              </a:ext>
            </a:extLst>
          </p:cNvPr>
          <p:cNvSpPr>
            <a:spLocks noGrp="1"/>
          </p:cNvSpPr>
          <p:nvPr>
            <p:ph type="ctrTitle"/>
          </p:nvPr>
        </p:nvSpPr>
        <p:spPr>
          <a:xfrm>
            <a:off x="1229032" y="365759"/>
            <a:ext cx="5997678" cy="3484345"/>
          </a:xfrm>
        </p:spPr>
        <p:txBody>
          <a:bodyPr vert="horz" lIns="91440" tIns="45720" rIns="91440" bIns="45720" rtlCol="0" anchor="b">
            <a:normAutofit/>
          </a:bodyPr>
          <a:lstStyle/>
          <a:p>
            <a:pPr>
              <a:lnSpc>
                <a:spcPct val="90000"/>
              </a:lnSpc>
            </a:pPr>
            <a:r>
              <a:rPr lang="en-US" sz="3600" b="1" dirty="0"/>
              <a:t>Human Trafficking in Healthcare and the Efforts to Identify and Rescue</a:t>
            </a:r>
            <a:r>
              <a:rPr lang="en-US" sz="3600" dirty="0"/>
              <a:t/>
            </a:r>
            <a:br>
              <a:rPr lang="en-US" sz="3600" dirty="0"/>
            </a:br>
            <a:endParaRPr lang="en-US" sz="3600" dirty="0"/>
          </a:p>
        </p:txBody>
      </p:sp>
      <p:sp>
        <p:nvSpPr>
          <p:cNvPr id="73" name="Rectangle 72">
            <a:extLst>
              <a:ext uri="{FF2B5EF4-FFF2-40B4-BE49-F238E27FC236}">
                <a16:creationId xmlns:a16="http://schemas.microsoft.com/office/drawing/2014/main" id="{60C2BF78-EE5B-49C7-ADD9-58CDBD13E3AA}"/>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a:extLst>
              <a:ext uri="{FF2B5EF4-FFF2-40B4-BE49-F238E27FC236}">
                <a16:creationId xmlns:a16="http://schemas.microsoft.com/office/drawing/2014/main" id="{720DBC90-1B0E-4706-9EC3-8D5B15189457}"/>
              </a:ext>
            </a:extLst>
          </p:cNvPr>
          <p:cNvSpPr>
            <a:spLocks noGrp="1"/>
          </p:cNvSpPr>
          <p:nvPr>
            <p:ph type="subTitle" idx="1"/>
          </p:nvPr>
        </p:nvSpPr>
        <p:spPr>
          <a:xfrm>
            <a:off x="1211139" y="4138863"/>
            <a:ext cx="6015571" cy="2041274"/>
          </a:xfrm>
        </p:spPr>
        <p:txBody>
          <a:bodyPr vert="horz" lIns="91440" tIns="45720" rIns="91440" bIns="45720" rtlCol="0">
            <a:normAutofit/>
          </a:bodyPr>
          <a:lstStyle/>
          <a:p>
            <a:pPr indent="-182880"/>
            <a:r>
              <a:rPr lang="en-US" dirty="0"/>
              <a:t>Josephine Appeng</a:t>
            </a:r>
          </a:p>
          <a:p>
            <a:pPr indent="-182880"/>
            <a:r>
              <a:rPr lang="en-US" dirty="0"/>
              <a:t>Capstone Project </a:t>
            </a:r>
            <a:r>
              <a:rPr lang="en-US" b="1" dirty="0"/>
              <a:t>MPAS 218-01 Spring 2020</a:t>
            </a:r>
          </a:p>
          <a:p>
            <a:pPr indent="-182880"/>
            <a:r>
              <a:rPr lang="en-US" b="1" dirty="0"/>
              <a:t>April 3, 2020</a:t>
            </a:r>
          </a:p>
          <a:p>
            <a:pPr indent="-182880"/>
            <a:endParaRPr lang="en-US" dirty="0"/>
          </a:p>
        </p:txBody>
      </p:sp>
      <p:pic>
        <p:nvPicPr>
          <p:cNvPr id="2050" name="Picture 2" descr="Facts You Didn't Know about Human Trafficking | USC Social Work">
            <a:extLst>
              <a:ext uri="{FF2B5EF4-FFF2-40B4-BE49-F238E27FC236}">
                <a16:creationId xmlns:a16="http://schemas.microsoft.com/office/drawing/2014/main" id="{183D27F9-E4D3-4B0B-8FB1-26C373C782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231" r="16917"/>
          <a:stretch/>
        </p:blipFill>
        <p:spPr bwMode="auto">
          <a:xfrm>
            <a:off x="7538689" y="10"/>
            <a:ext cx="4653311"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200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6960A-BE74-4AC1-B465-7C09145DD8DC}"/>
              </a:ext>
            </a:extLst>
          </p:cNvPr>
          <p:cNvSpPr>
            <a:spLocks noGrp="1"/>
          </p:cNvSpPr>
          <p:nvPr>
            <p:ph type="title"/>
          </p:nvPr>
        </p:nvSpPr>
        <p:spPr>
          <a:xfrm>
            <a:off x="225468" y="-338202"/>
            <a:ext cx="11185742" cy="1102599"/>
          </a:xfrm>
        </p:spPr>
        <p:txBody>
          <a:bodyPr>
            <a:normAutofit/>
          </a:bodyPr>
          <a:lstStyle/>
          <a:p>
            <a:r>
              <a:rPr lang="en-US" sz="3200" dirty="0"/>
              <a:t>What screening or training currently exist? (Non-Clinical</a:t>
            </a:r>
          </a:p>
        </p:txBody>
      </p:sp>
      <p:sp>
        <p:nvSpPr>
          <p:cNvPr id="3" name="Content Placeholder 2">
            <a:extLst>
              <a:ext uri="{FF2B5EF4-FFF2-40B4-BE49-F238E27FC236}">
                <a16:creationId xmlns:a16="http://schemas.microsoft.com/office/drawing/2014/main" id="{CC3CB1E1-ED6A-4CA2-A890-B49B15BAFF96}"/>
              </a:ext>
            </a:extLst>
          </p:cNvPr>
          <p:cNvSpPr>
            <a:spLocks noGrp="1"/>
          </p:cNvSpPr>
          <p:nvPr>
            <p:ph idx="1"/>
          </p:nvPr>
        </p:nvSpPr>
        <p:spPr>
          <a:xfrm>
            <a:off x="225468" y="875810"/>
            <a:ext cx="5448821" cy="5755400"/>
          </a:xfrm>
        </p:spPr>
        <p:txBody>
          <a:bodyPr>
            <a:normAutofit fontScale="92500" lnSpcReduction="20000"/>
          </a:bodyPr>
          <a:lstStyle/>
          <a:p>
            <a:r>
              <a:rPr lang="en-US" sz="2400" b="1" dirty="0"/>
              <a:t>Child Protective Services </a:t>
            </a:r>
          </a:p>
          <a:p>
            <a:r>
              <a:rPr lang="en-US" sz="2400" dirty="0"/>
              <a:t>A 2013 study on training session for CPS workers on:</a:t>
            </a:r>
          </a:p>
          <a:p>
            <a:pPr lvl="1"/>
            <a:r>
              <a:rPr lang="en-US" sz="2400" dirty="0"/>
              <a:t>- initial beliefs of HT</a:t>
            </a:r>
          </a:p>
          <a:p>
            <a:pPr lvl="1"/>
            <a:r>
              <a:rPr lang="en-US" sz="2400" dirty="0"/>
              <a:t>- HT knowledge</a:t>
            </a:r>
          </a:p>
          <a:p>
            <a:pPr lvl="1"/>
            <a:r>
              <a:rPr lang="en-US" sz="2400" dirty="0"/>
              <a:t>- referrals to specialized services</a:t>
            </a:r>
          </a:p>
          <a:p>
            <a:pPr lvl="1"/>
            <a:endParaRPr lang="en-US" sz="2400" dirty="0"/>
          </a:p>
          <a:p>
            <a:pPr marL="274320" lvl="1" indent="0">
              <a:buNone/>
            </a:pPr>
            <a:r>
              <a:rPr lang="en-US" sz="2400" dirty="0"/>
              <a:t>90-min webinar given to 123 participants assigned to </a:t>
            </a:r>
            <a:r>
              <a:rPr lang="en-US" sz="2400" u="sng" dirty="0"/>
              <a:t>control </a:t>
            </a:r>
            <a:r>
              <a:rPr lang="en-US" sz="2400" dirty="0"/>
              <a:t>or </a:t>
            </a:r>
            <a:r>
              <a:rPr lang="en-US" sz="2400" u="sng" dirty="0"/>
              <a:t>treatment </a:t>
            </a:r>
            <a:r>
              <a:rPr lang="en-US" sz="2400" dirty="0"/>
              <a:t>group: </a:t>
            </a:r>
          </a:p>
          <a:p>
            <a:pPr marL="274320" lvl="1" indent="0">
              <a:buNone/>
            </a:pPr>
            <a:r>
              <a:rPr lang="en-US" sz="2400" dirty="0"/>
              <a:t>- evaluated misperceptions of youth 	victims of sex trafficking</a:t>
            </a:r>
          </a:p>
          <a:p>
            <a:pPr lvl="1">
              <a:buFontTx/>
              <a:buChar char="-"/>
            </a:pPr>
            <a:r>
              <a:rPr lang="en-US" sz="2400" dirty="0"/>
              <a:t>ability to identify types and risk 	factors of child exploitations</a:t>
            </a:r>
          </a:p>
          <a:p>
            <a:pPr lvl="1">
              <a:buFontTx/>
              <a:buChar char="-"/>
            </a:pPr>
            <a:endParaRPr lang="en-US" sz="2400" dirty="0"/>
          </a:p>
          <a:p>
            <a:pPr marL="274320" lvl="1" indent="0">
              <a:buNone/>
            </a:pPr>
            <a:r>
              <a:rPr lang="en-US" sz="2400" dirty="0"/>
              <a:t>Results: training was helpful in improving knowledge &amp; skill. Participants wanted more in-depth or specialized further training.</a:t>
            </a:r>
          </a:p>
        </p:txBody>
      </p:sp>
      <p:pic>
        <p:nvPicPr>
          <p:cNvPr id="3074" name="Picture 2" descr="Child Protective Services">
            <a:extLst>
              <a:ext uri="{FF2B5EF4-FFF2-40B4-BE49-F238E27FC236}">
                <a16:creationId xmlns:a16="http://schemas.microsoft.com/office/drawing/2014/main" id="{D7F1E87A-D770-4ECA-9324-55D7B4474C0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5999" y="1950778"/>
            <a:ext cx="4807287" cy="3605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927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5E0904-721C-4D68-9EB8-1C9752E329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E2C05438-8975-4783-BCC7-9A4F0BD1797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244"/>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F0ACCC9-A5C0-44FC-9472-E3E4BF4B41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11BF9BB-6BAE-49A0-982C-44C480F1D750}"/>
              </a:ext>
            </a:extLst>
          </p:cNvPr>
          <p:cNvSpPr>
            <a:spLocks noGrp="1"/>
          </p:cNvSpPr>
          <p:nvPr>
            <p:ph type="title"/>
          </p:nvPr>
        </p:nvSpPr>
        <p:spPr>
          <a:xfrm>
            <a:off x="7390132" y="570336"/>
            <a:ext cx="3907625" cy="3932270"/>
          </a:xfrm>
        </p:spPr>
        <p:txBody>
          <a:bodyPr vert="horz" lIns="91440" tIns="45720" rIns="91440" bIns="45720" rtlCol="0" anchor="b">
            <a:normAutofit fontScale="90000"/>
          </a:bodyPr>
          <a:lstStyle/>
          <a:p>
            <a:pPr algn="ctr">
              <a:lnSpc>
                <a:spcPct val="85000"/>
              </a:lnSpc>
            </a:pPr>
            <a:r>
              <a:rPr lang="en-US" sz="5100" dirty="0">
                <a:solidFill>
                  <a:srgbClr val="FFFFFF"/>
                </a:solidFill>
              </a:rPr>
              <a:t>HEEADSSS* vs </a:t>
            </a:r>
            <a:br>
              <a:rPr lang="en-US" sz="5100" dirty="0">
                <a:solidFill>
                  <a:srgbClr val="FFFFFF"/>
                </a:solidFill>
              </a:rPr>
            </a:br>
            <a:r>
              <a:rPr lang="en-US" sz="5100" dirty="0">
                <a:solidFill>
                  <a:srgbClr val="FFFFFF"/>
                </a:solidFill>
              </a:rPr>
              <a:t>HT screening Tool</a:t>
            </a:r>
            <a:br>
              <a:rPr lang="en-US" sz="5100" dirty="0">
                <a:solidFill>
                  <a:srgbClr val="FFFFFF"/>
                </a:solidFill>
              </a:rPr>
            </a:br>
            <a:r>
              <a:rPr lang="en-US" sz="5100" dirty="0">
                <a:solidFill>
                  <a:srgbClr val="FFFFFF"/>
                </a:solidFill>
              </a:rPr>
              <a:t/>
            </a:r>
            <a:br>
              <a:rPr lang="en-US" sz="5100" dirty="0">
                <a:solidFill>
                  <a:srgbClr val="FFFFFF"/>
                </a:solidFill>
              </a:rPr>
            </a:br>
            <a:r>
              <a:rPr lang="en-US" sz="3600" dirty="0">
                <a:solidFill>
                  <a:srgbClr val="FFFFFF"/>
                </a:solidFill>
              </a:rPr>
              <a:t>in homeless youths</a:t>
            </a:r>
            <a:endParaRPr lang="en-US" sz="5100" dirty="0">
              <a:solidFill>
                <a:srgbClr val="FFFFFF"/>
              </a:solidFill>
            </a:endParaRPr>
          </a:p>
        </p:txBody>
      </p:sp>
      <p:sp useBgFill="1">
        <p:nvSpPr>
          <p:cNvPr id="15" name="Rectangle 14">
            <a:extLst>
              <a:ext uri="{FF2B5EF4-FFF2-40B4-BE49-F238E27FC236}">
                <a16:creationId xmlns:a16="http://schemas.microsoft.com/office/drawing/2014/main" id="{E8B8E8AE-1882-46F3-94E7-A2A39149475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2283" y="0"/>
            <a:ext cx="608735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823D860A-FDF6-41B4-916A-C80B8B1BBDFA}"/>
              </a:ext>
            </a:extLst>
          </p:cNvPr>
          <p:cNvPicPr>
            <a:picLocks noGrp="1" noChangeAspect="1"/>
          </p:cNvPicPr>
          <p:nvPr>
            <p:ph idx="1"/>
          </p:nvPr>
        </p:nvPicPr>
        <p:blipFill>
          <a:blip r:embed="rId3"/>
          <a:stretch>
            <a:fillRect/>
          </a:stretch>
        </p:blipFill>
        <p:spPr>
          <a:xfrm>
            <a:off x="676562" y="81421"/>
            <a:ext cx="5638800" cy="6773335"/>
          </a:xfrm>
          <a:prstGeom prst="rect">
            <a:avLst/>
          </a:prstGeom>
        </p:spPr>
      </p:pic>
      <p:sp>
        <p:nvSpPr>
          <p:cNvPr id="17" name="Rectangle 16">
            <a:extLst>
              <a:ext uri="{FF2B5EF4-FFF2-40B4-BE49-F238E27FC236}">
                <a16:creationId xmlns:a16="http://schemas.microsoft.com/office/drawing/2014/main" id="{F5AE0C4B-4D5E-48B0-929B-038F7E94841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F4696FF-F975-4F57-9EDB-56FB346F93FF}"/>
              </a:ext>
            </a:extLst>
          </p:cNvPr>
          <p:cNvSpPr txBox="1"/>
          <p:nvPr/>
        </p:nvSpPr>
        <p:spPr>
          <a:xfrm>
            <a:off x="6544559" y="6177648"/>
            <a:ext cx="5190241" cy="646331"/>
          </a:xfrm>
          <a:prstGeom prst="rect">
            <a:avLst/>
          </a:prstGeom>
          <a:noFill/>
        </p:spPr>
        <p:txBody>
          <a:bodyPr wrap="square" rtlCol="0">
            <a:spAutoFit/>
          </a:bodyPr>
          <a:lstStyle/>
          <a:p>
            <a:r>
              <a:rPr lang="en-US" sz="1200" b="1" dirty="0">
                <a:solidFill>
                  <a:schemeClr val="accent4">
                    <a:lumMod val="60000"/>
                    <a:lumOff val="40000"/>
                  </a:schemeClr>
                </a:solidFill>
              </a:rPr>
              <a:t>Source: </a:t>
            </a:r>
            <a:r>
              <a:rPr lang="en-US" sz="1200" dirty="0" err="1">
                <a:solidFill>
                  <a:schemeClr val="accent4">
                    <a:lumMod val="60000"/>
                    <a:lumOff val="40000"/>
                  </a:schemeClr>
                </a:solidFill>
              </a:rPr>
              <a:t>Mostajabian</a:t>
            </a:r>
            <a:r>
              <a:rPr lang="en-US" sz="1200" dirty="0">
                <a:solidFill>
                  <a:schemeClr val="accent4">
                    <a:lumMod val="60000"/>
                    <a:lumOff val="40000"/>
                  </a:schemeClr>
                </a:solidFill>
              </a:rPr>
              <a:t> S, Santa Maria D, </a:t>
            </a:r>
            <a:r>
              <a:rPr lang="en-US" sz="1200" dirty="0" err="1">
                <a:solidFill>
                  <a:schemeClr val="accent4">
                    <a:lumMod val="60000"/>
                    <a:lumOff val="40000"/>
                  </a:schemeClr>
                </a:solidFill>
              </a:rPr>
              <a:t>Wiemann</a:t>
            </a:r>
            <a:r>
              <a:rPr lang="en-US" sz="1200" dirty="0">
                <a:solidFill>
                  <a:schemeClr val="accent4">
                    <a:lumMod val="60000"/>
                    <a:lumOff val="40000"/>
                  </a:schemeClr>
                </a:solidFill>
              </a:rPr>
              <a:t> C, Newlin E, </a:t>
            </a:r>
            <a:r>
              <a:rPr lang="en-US" sz="1200" dirty="0" err="1">
                <a:solidFill>
                  <a:schemeClr val="accent4">
                    <a:lumMod val="60000"/>
                    <a:lumOff val="40000"/>
                  </a:schemeClr>
                </a:solidFill>
              </a:rPr>
              <a:t>Bocchini</a:t>
            </a:r>
            <a:r>
              <a:rPr lang="en-US" sz="1200" dirty="0">
                <a:solidFill>
                  <a:schemeClr val="accent4">
                    <a:lumMod val="60000"/>
                    <a:lumOff val="40000"/>
                  </a:schemeClr>
                </a:solidFill>
              </a:rPr>
              <a:t> C. Identifying sexual and labor exploitation among sheltered youth experiencing homelessness: A comparison of screening methods. </a:t>
            </a:r>
          </a:p>
        </p:txBody>
      </p:sp>
      <p:sp>
        <p:nvSpPr>
          <p:cNvPr id="3" name="TextBox 2">
            <a:extLst>
              <a:ext uri="{FF2B5EF4-FFF2-40B4-BE49-F238E27FC236}">
                <a16:creationId xmlns:a16="http://schemas.microsoft.com/office/drawing/2014/main" id="{FC05C1A6-B14C-47E6-BB65-10ACB9EDFEDE}"/>
              </a:ext>
            </a:extLst>
          </p:cNvPr>
          <p:cNvSpPr txBox="1"/>
          <p:nvPr/>
        </p:nvSpPr>
        <p:spPr>
          <a:xfrm>
            <a:off x="6670121" y="5156152"/>
            <a:ext cx="5521879" cy="923330"/>
          </a:xfrm>
          <a:prstGeom prst="rect">
            <a:avLst/>
          </a:prstGeom>
          <a:noFill/>
        </p:spPr>
        <p:txBody>
          <a:bodyPr wrap="square" rtlCol="0">
            <a:spAutoFit/>
          </a:bodyPr>
          <a:lstStyle/>
          <a:p>
            <a:r>
              <a:rPr lang="en-US" dirty="0">
                <a:solidFill>
                  <a:schemeClr val="accent3">
                    <a:lumMod val="20000"/>
                    <a:lumOff val="80000"/>
                  </a:schemeClr>
                </a:solidFill>
              </a:rPr>
              <a:t>*Home environment, Education and employment, Eating, peer-related Activities, Drugs, Sexuality, Suicide/depression, and Safety</a:t>
            </a:r>
          </a:p>
        </p:txBody>
      </p:sp>
    </p:spTree>
    <p:extLst>
      <p:ext uri="{BB962C8B-B14F-4D97-AF65-F5344CB8AC3E}">
        <p14:creationId xmlns:p14="http://schemas.microsoft.com/office/powerpoint/2010/main" val="286775942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7058AA-5655-4587-B6EE-E9A6E18D3280}"/>
              </a:ext>
            </a:extLst>
          </p:cNvPr>
          <p:cNvSpPr>
            <a:spLocks noGrp="1"/>
          </p:cNvSpPr>
          <p:nvPr>
            <p:ph idx="1"/>
          </p:nvPr>
        </p:nvSpPr>
        <p:spPr>
          <a:xfrm>
            <a:off x="1367889" y="1253331"/>
            <a:ext cx="8595360" cy="4351337"/>
          </a:xfrm>
        </p:spPr>
        <p:txBody>
          <a:bodyPr numCol="2">
            <a:normAutofit/>
          </a:bodyPr>
          <a:lstStyle/>
          <a:p>
            <a:pPr>
              <a:buClr>
                <a:schemeClr val="accent2">
                  <a:lumMod val="20000"/>
                  <a:lumOff val="80000"/>
                </a:schemeClr>
              </a:buClr>
            </a:pPr>
            <a:r>
              <a:rPr lang="en-US" sz="2400" b="1" dirty="0"/>
              <a:t>race</a:t>
            </a:r>
          </a:p>
          <a:p>
            <a:pPr>
              <a:buClr>
                <a:schemeClr val="accent2">
                  <a:lumMod val="20000"/>
                  <a:lumOff val="80000"/>
                </a:schemeClr>
              </a:buClr>
            </a:pPr>
            <a:r>
              <a:rPr lang="en-US" sz="2400" b="1" dirty="0"/>
              <a:t>gender </a:t>
            </a:r>
          </a:p>
          <a:p>
            <a:pPr>
              <a:buClr>
                <a:schemeClr val="accent2">
                  <a:lumMod val="20000"/>
                  <a:lumOff val="80000"/>
                </a:schemeClr>
              </a:buClr>
            </a:pPr>
            <a:r>
              <a:rPr lang="en-US" sz="2400" b="1" dirty="0"/>
              <a:t>sexual orientation </a:t>
            </a:r>
          </a:p>
          <a:p>
            <a:pPr>
              <a:buClr>
                <a:schemeClr val="accent2">
                  <a:lumMod val="20000"/>
                  <a:lumOff val="80000"/>
                </a:schemeClr>
              </a:buClr>
            </a:pPr>
            <a:r>
              <a:rPr lang="en-US" sz="2400" b="1" dirty="0"/>
              <a:t>education</a:t>
            </a:r>
          </a:p>
          <a:p>
            <a:pPr>
              <a:buClr>
                <a:schemeClr val="accent2">
                  <a:lumMod val="20000"/>
                  <a:lumOff val="80000"/>
                </a:schemeClr>
              </a:buClr>
            </a:pPr>
            <a:r>
              <a:rPr lang="en-US" sz="2400" b="1" dirty="0"/>
              <a:t>past truancies</a:t>
            </a:r>
          </a:p>
          <a:p>
            <a:pPr>
              <a:buClr>
                <a:schemeClr val="accent2">
                  <a:lumMod val="20000"/>
                  <a:lumOff val="80000"/>
                </a:schemeClr>
              </a:buClr>
            </a:pPr>
            <a:r>
              <a:rPr lang="en-US" sz="2400" b="1" dirty="0"/>
              <a:t>family relationships</a:t>
            </a:r>
          </a:p>
          <a:p>
            <a:pPr>
              <a:buClr>
                <a:schemeClr val="accent2">
                  <a:lumMod val="20000"/>
                  <a:lumOff val="80000"/>
                </a:schemeClr>
              </a:buClr>
            </a:pPr>
            <a:r>
              <a:rPr lang="en-US" sz="2400" b="1" dirty="0"/>
              <a:t>shelter use or h/o running away</a:t>
            </a:r>
          </a:p>
          <a:p>
            <a:pPr>
              <a:buClr>
                <a:schemeClr val="accent2">
                  <a:lumMod val="20000"/>
                  <a:lumOff val="80000"/>
                </a:schemeClr>
              </a:buClr>
            </a:pPr>
            <a:r>
              <a:rPr lang="en-US" sz="2400" b="1" dirty="0"/>
              <a:t> labor or sex exploitation</a:t>
            </a:r>
          </a:p>
          <a:p>
            <a:pPr>
              <a:buClr>
                <a:schemeClr val="accent2">
                  <a:lumMod val="20000"/>
                  <a:lumOff val="80000"/>
                </a:schemeClr>
              </a:buClr>
            </a:pPr>
            <a:r>
              <a:rPr lang="en-US" sz="2400" b="1" dirty="0"/>
              <a:t>past arrests</a:t>
            </a:r>
          </a:p>
          <a:p>
            <a:pPr>
              <a:buClr>
                <a:schemeClr val="accent2">
                  <a:lumMod val="20000"/>
                  <a:lumOff val="80000"/>
                </a:schemeClr>
              </a:buClr>
            </a:pPr>
            <a:r>
              <a:rPr lang="en-US" sz="2400" b="1" dirty="0"/>
              <a:t>history of drug use or binge drinking</a:t>
            </a:r>
          </a:p>
          <a:p>
            <a:pPr>
              <a:buClr>
                <a:schemeClr val="accent2">
                  <a:lumMod val="20000"/>
                  <a:lumOff val="80000"/>
                </a:schemeClr>
              </a:buClr>
            </a:pPr>
            <a:r>
              <a:rPr lang="en-US" sz="2400" b="1" dirty="0"/>
              <a:t>abuse (financial, emotional, physical or sexual)</a:t>
            </a:r>
          </a:p>
          <a:p>
            <a:pPr>
              <a:buClr>
                <a:schemeClr val="accent2">
                  <a:lumMod val="20000"/>
                  <a:lumOff val="80000"/>
                </a:schemeClr>
              </a:buClr>
            </a:pPr>
            <a:r>
              <a:rPr lang="en-US" sz="2400" b="1" dirty="0"/>
              <a:t>any attempts to seek aid</a:t>
            </a:r>
          </a:p>
        </p:txBody>
      </p:sp>
    </p:spTree>
    <p:extLst>
      <p:ext uri="{BB962C8B-B14F-4D97-AF65-F5344CB8AC3E}">
        <p14:creationId xmlns:p14="http://schemas.microsoft.com/office/powerpoint/2010/main" val="183614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C132-8EBA-49A0-99FA-0CF167800902}"/>
              </a:ext>
            </a:extLst>
          </p:cNvPr>
          <p:cNvSpPr>
            <a:spLocks noGrp="1"/>
          </p:cNvSpPr>
          <p:nvPr>
            <p:ph type="title"/>
          </p:nvPr>
        </p:nvSpPr>
        <p:spPr>
          <a:xfrm>
            <a:off x="6420463" y="409433"/>
            <a:ext cx="4534047" cy="1378424"/>
          </a:xfrm>
        </p:spPr>
        <p:txBody>
          <a:bodyPr>
            <a:normAutofit fontScale="90000"/>
          </a:bodyPr>
          <a:lstStyle/>
          <a:p>
            <a:r>
              <a:rPr lang="en-US" sz="3200" b="1" dirty="0"/>
              <a:t>What screening or training currently exist? (clinical)</a:t>
            </a:r>
          </a:p>
        </p:txBody>
      </p:sp>
      <p:pic>
        <p:nvPicPr>
          <p:cNvPr id="4" name="Picture 3" descr="A screenshot of a cell phone&#10;&#10;Description automatically generated">
            <a:extLst>
              <a:ext uri="{FF2B5EF4-FFF2-40B4-BE49-F238E27FC236}">
                <a16:creationId xmlns:a16="http://schemas.microsoft.com/office/drawing/2014/main" id="{97426482-AFF7-4177-95F7-484A6200281D}"/>
              </a:ext>
            </a:extLst>
          </p:cNvPr>
          <p:cNvPicPr>
            <a:picLocks noChangeAspect="1"/>
          </p:cNvPicPr>
          <p:nvPr/>
        </p:nvPicPr>
        <p:blipFill>
          <a:blip r:embed="rId3"/>
          <a:stretch>
            <a:fillRect/>
          </a:stretch>
        </p:blipFill>
        <p:spPr>
          <a:xfrm>
            <a:off x="206180" y="174971"/>
            <a:ext cx="5779458" cy="5707214"/>
          </a:xfrm>
          <a:prstGeom prst="rect">
            <a:avLst/>
          </a:prstGeom>
        </p:spPr>
      </p:pic>
      <p:sp>
        <p:nvSpPr>
          <p:cNvPr id="3" name="Content Placeholder 2">
            <a:extLst>
              <a:ext uri="{FF2B5EF4-FFF2-40B4-BE49-F238E27FC236}">
                <a16:creationId xmlns:a16="http://schemas.microsoft.com/office/drawing/2014/main" id="{47B17AAB-EBFA-4216-801B-98D532A4BAA8}"/>
              </a:ext>
            </a:extLst>
          </p:cNvPr>
          <p:cNvSpPr>
            <a:spLocks noGrp="1"/>
          </p:cNvSpPr>
          <p:nvPr>
            <p:ph idx="1"/>
          </p:nvPr>
        </p:nvSpPr>
        <p:spPr>
          <a:xfrm>
            <a:off x="6458417" y="2060812"/>
            <a:ext cx="4534047" cy="4387755"/>
          </a:xfrm>
        </p:spPr>
        <p:txBody>
          <a:bodyPr>
            <a:normAutofit/>
          </a:bodyPr>
          <a:lstStyle/>
          <a:p>
            <a:r>
              <a:rPr lang="en-US" sz="2000" dirty="0"/>
              <a:t>2012 cross-sectional study by Chisolm-Straker et al. assessed 104 ER providers &amp; staff</a:t>
            </a:r>
          </a:p>
          <a:p>
            <a:r>
              <a:rPr lang="en-US" sz="2000" dirty="0"/>
              <a:t>identification, clinical presentation, and treatment of human trafficking victims</a:t>
            </a:r>
          </a:p>
          <a:p>
            <a:r>
              <a:rPr lang="en-US" sz="2000" b="1" dirty="0"/>
              <a:t>Before training: 79.8% confident</a:t>
            </a:r>
          </a:p>
          <a:p>
            <a:r>
              <a:rPr lang="en-US" sz="2000" b="1" dirty="0"/>
              <a:t>After training: 90.3%</a:t>
            </a:r>
          </a:p>
          <a:p>
            <a:pPr marL="0" indent="0">
              <a:buNone/>
            </a:pPr>
            <a:r>
              <a:rPr lang="en-US" sz="2000" dirty="0"/>
              <a:t>Limitations: Small sample size, location in academic center in NE, cross-sectional study</a:t>
            </a:r>
          </a:p>
        </p:txBody>
      </p:sp>
      <p:sp>
        <p:nvSpPr>
          <p:cNvPr id="6" name="TextBox 5">
            <a:extLst>
              <a:ext uri="{FF2B5EF4-FFF2-40B4-BE49-F238E27FC236}">
                <a16:creationId xmlns:a16="http://schemas.microsoft.com/office/drawing/2014/main" id="{A333436A-2FE9-4284-9D68-AF1B38BD5C02}"/>
              </a:ext>
            </a:extLst>
          </p:cNvPr>
          <p:cNvSpPr txBox="1"/>
          <p:nvPr/>
        </p:nvSpPr>
        <p:spPr>
          <a:xfrm>
            <a:off x="204716" y="5882185"/>
            <a:ext cx="5891284" cy="830997"/>
          </a:xfrm>
          <a:prstGeom prst="rect">
            <a:avLst/>
          </a:prstGeom>
          <a:noFill/>
        </p:spPr>
        <p:txBody>
          <a:bodyPr wrap="square" rtlCol="0">
            <a:spAutoFit/>
          </a:bodyPr>
          <a:lstStyle/>
          <a:p>
            <a:r>
              <a:rPr lang="en-US" sz="1600" dirty="0">
                <a:solidFill>
                  <a:schemeClr val="accent4">
                    <a:lumMod val="60000"/>
                    <a:lumOff val="40000"/>
                  </a:schemeClr>
                </a:solidFill>
              </a:rPr>
              <a:t>Source: Chisolm-Straker M, Richardson LD, </a:t>
            </a:r>
            <a:r>
              <a:rPr lang="en-US" sz="1600" dirty="0" err="1">
                <a:solidFill>
                  <a:schemeClr val="accent4">
                    <a:lumMod val="60000"/>
                    <a:lumOff val="40000"/>
                  </a:schemeClr>
                </a:solidFill>
              </a:rPr>
              <a:t>Cossio</a:t>
            </a:r>
            <a:r>
              <a:rPr lang="en-US" sz="1600" dirty="0">
                <a:solidFill>
                  <a:schemeClr val="accent4">
                    <a:lumMod val="60000"/>
                    <a:lumOff val="40000"/>
                  </a:schemeClr>
                </a:solidFill>
              </a:rPr>
              <a:t> T. Combating slavery in the 21st century: The role of emergency medicine</a:t>
            </a:r>
          </a:p>
        </p:txBody>
      </p:sp>
    </p:spTree>
    <p:extLst>
      <p:ext uri="{BB962C8B-B14F-4D97-AF65-F5344CB8AC3E}">
        <p14:creationId xmlns:p14="http://schemas.microsoft.com/office/powerpoint/2010/main" val="1731674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4F59A-3816-4679-80F7-731922031169}"/>
              </a:ext>
            </a:extLst>
          </p:cNvPr>
          <p:cNvSpPr>
            <a:spLocks noGrp="1"/>
          </p:cNvSpPr>
          <p:nvPr>
            <p:ph type="title"/>
          </p:nvPr>
        </p:nvSpPr>
        <p:spPr>
          <a:xfrm>
            <a:off x="1261872" y="0"/>
            <a:ext cx="7718355" cy="743173"/>
          </a:xfrm>
        </p:spPr>
        <p:txBody>
          <a:bodyPr/>
          <a:lstStyle/>
          <a:p>
            <a:r>
              <a:rPr lang="en-US" dirty="0"/>
              <a:t>Bay Area ER Study</a:t>
            </a:r>
          </a:p>
        </p:txBody>
      </p:sp>
      <p:sp>
        <p:nvSpPr>
          <p:cNvPr id="3" name="Content Placeholder 2">
            <a:extLst>
              <a:ext uri="{FF2B5EF4-FFF2-40B4-BE49-F238E27FC236}">
                <a16:creationId xmlns:a16="http://schemas.microsoft.com/office/drawing/2014/main" id="{970E7652-D12D-40AE-8526-C2EBE8C206A9}"/>
              </a:ext>
            </a:extLst>
          </p:cNvPr>
          <p:cNvSpPr>
            <a:spLocks noGrp="1"/>
          </p:cNvSpPr>
          <p:nvPr>
            <p:ph idx="1"/>
          </p:nvPr>
        </p:nvSpPr>
        <p:spPr>
          <a:xfrm>
            <a:off x="323535" y="5373758"/>
            <a:ext cx="11000097" cy="1828799"/>
          </a:xfrm>
        </p:spPr>
        <p:txBody>
          <a:bodyPr>
            <a:normAutofit/>
          </a:bodyPr>
          <a:lstStyle/>
          <a:p>
            <a:r>
              <a:rPr lang="en-US" sz="2000" dirty="0"/>
              <a:t>Study design: RCT</a:t>
            </a:r>
          </a:p>
          <a:p>
            <a:r>
              <a:rPr lang="en-US" sz="2000" dirty="0"/>
              <a:t>N= 258 participants from 20 largest SF Bay Area ERs</a:t>
            </a:r>
          </a:p>
          <a:p>
            <a:pPr marL="0" indent="0">
              <a:buNone/>
            </a:pPr>
            <a:r>
              <a:rPr lang="en-US" sz="2000" dirty="0"/>
              <a:t>Limitations: All data are self-reported and are subjected to reporting biases</a:t>
            </a:r>
          </a:p>
        </p:txBody>
      </p:sp>
      <p:pic>
        <p:nvPicPr>
          <p:cNvPr id="4" name="Picture 3">
            <a:extLst>
              <a:ext uri="{FF2B5EF4-FFF2-40B4-BE49-F238E27FC236}">
                <a16:creationId xmlns:a16="http://schemas.microsoft.com/office/drawing/2014/main" id="{D5EB51FD-6CC7-4C02-A0C1-DCE5562BBFA7}"/>
              </a:ext>
            </a:extLst>
          </p:cNvPr>
          <p:cNvPicPr>
            <a:picLocks noChangeAspect="1"/>
          </p:cNvPicPr>
          <p:nvPr/>
        </p:nvPicPr>
        <p:blipFill>
          <a:blip r:embed="rId3"/>
          <a:stretch>
            <a:fillRect/>
          </a:stretch>
        </p:blipFill>
        <p:spPr>
          <a:xfrm>
            <a:off x="277446" y="729920"/>
            <a:ext cx="10311039" cy="4686169"/>
          </a:xfrm>
          <a:prstGeom prst="rect">
            <a:avLst/>
          </a:prstGeom>
        </p:spPr>
      </p:pic>
      <p:sp>
        <p:nvSpPr>
          <p:cNvPr id="5" name="TextBox 4">
            <a:extLst>
              <a:ext uri="{FF2B5EF4-FFF2-40B4-BE49-F238E27FC236}">
                <a16:creationId xmlns:a16="http://schemas.microsoft.com/office/drawing/2014/main" id="{47F6C918-10E8-4028-9582-05A3110495C3}"/>
              </a:ext>
            </a:extLst>
          </p:cNvPr>
          <p:cNvSpPr txBox="1"/>
          <p:nvPr/>
        </p:nvSpPr>
        <p:spPr>
          <a:xfrm>
            <a:off x="10618550" y="1120676"/>
            <a:ext cx="1573450" cy="2308324"/>
          </a:xfrm>
          <a:prstGeom prst="rect">
            <a:avLst/>
          </a:prstGeom>
          <a:noFill/>
        </p:spPr>
        <p:txBody>
          <a:bodyPr wrap="square" rtlCol="0">
            <a:spAutoFit/>
          </a:bodyPr>
          <a:lstStyle/>
          <a:p>
            <a:r>
              <a:rPr lang="en-US" sz="1600" dirty="0">
                <a:solidFill>
                  <a:schemeClr val="accent4">
                    <a:lumMod val="60000"/>
                    <a:lumOff val="40000"/>
                  </a:schemeClr>
                </a:solidFill>
              </a:rPr>
              <a:t>Source: Grace AM, Lippert S, Collins K, et al. Educating health care professionals on human trafficking</a:t>
            </a:r>
          </a:p>
        </p:txBody>
      </p:sp>
    </p:spTree>
    <p:extLst>
      <p:ext uri="{BB962C8B-B14F-4D97-AF65-F5344CB8AC3E}">
        <p14:creationId xmlns:p14="http://schemas.microsoft.com/office/powerpoint/2010/main" val="1557507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0589D-87C4-4053-88B9-A7FF147BA743}"/>
              </a:ext>
            </a:extLst>
          </p:cNvPr>
          <p:cNvSpPr>
            <a:spLocks noGrp="1"/>
          </p:cNvSpPr>
          <p:nvPr>
            <p:ph type="title"/>
          </p:nvPr>
        </p:nvSpPr>
        <p:spPr>
          <a:xfrm>
            <a:off x="655093" y="87465"/>
            <a:ext cx="10299419" cy="1325562"/>
          </a:xfrm>
        </p:spPr>
        <p:txBody>
          <a:bodyPr>
            <a:normAutofit/>
          </a:bodyPr>
          <a:lstStyle/>
          <a:p>
            <a:r>
              <a:rPr lang="en-US" dirty="0"/>
              <a:t>Pennsylvania ER study </a:t>
            </a:r>
          </a:p>
        </p:txBody>
      </p:sp>
      <p:sp>
        <p:nvSpPr>
          <p:cNvPr id="3" name="Content Placeholder 2">
            <a:extLst>
              <a:ext uri="{FF2B5EF4-FFF2-40B4-BE49-F238E27FC236}">
                <a16:creationId xmlns:a16="http://schemas.microsoft.com/office/drawing/2014/main" id="{38345F9B-C194-4631-8BC4-7103774C95A5}"/>
              </a:ext>
            </a:extLst>
          </p:cNvPr>
          <p:cNvSpPr>
            <a:spLocks noGrp="1"/>
          </p:cNvSpPr>
          <p:nvPr>
            <p:ph idx="1"/>
          </p:nvPr>
        </p:nvSpPr>
        <p:spPr>
          <a:xfrm>
            <a:off x="232012" y="2045870"/>
            <a:ext cx="4401509" cy="4246562"/>
          </a:xfrm>
        </p:spPr>
        <p:txBody>
          <a:bodyPr>
            <a:normAutofit/>
          </a:bodyPr>
          <a:lstStyle/>
          <a:p>
            <a:r>
              <a:rPr lang="en-US" sz="2400" dirty="0"/>
              <a:t>Red Flags: no insurance, cash pay, no proper ID, inconsistent history or relationship</a:t>
            </a:r>
          </a:p>
          <a:p>
            <a:pPr lvl="1"/>
            <a:r>
              <a:rPr lang="en-US" sz="2000" dirty="0"/>
              <a:t>S/Sx: UTI, pelvic or </a:t>
            </a:r>
            <a:r>
              <a:rPr lang="en-US" sz="2000" dirty="0" err="1"/>
              <a:t>abd</a:t>
            </a:r>
            <a:r>
              <a:rPr lang="en-US" sz="2000" dirty="0"/>
              <a:t> pain, SI, pseudo-seizures</a:t>
            </a:r>
          </a:p>
          <a:p>
            <a:pPr lvl="1"/>
            <a:endParaRPr lang="en-US" sz="2000" dirty="0"/>
          </a:p>
          <a:p>
            <a:pPr marL="274320" lvl="1" indent="0">
              <a:buNone/>
            </a:pPr>
            <a:r>
              <a:rPr lang="en-US" sz="2000" dirty="0"/>
              <a:t>Blue Dot: signage instructed pts to put this indicator on specimen cup. Staff sees this and it triggers Screening Questions</a:t>
            </a:r>
          </a:p>
        </p:txBody>
      </p:sp>
      <p:pic>
        <p:nvPicPr>
          <p:cNvPr id="4" name="Picture 3">
            <a:extLst>
              <a:ext uri="{FF2B5EF4-FFF2-40B4-BE49-F238E27FC236}">
                <a16:creationId xmlns:a16="http://schemas.microsoft.com/office/drawing/2014/main" id="{1642972E-2775-4B96-B8F4-BD6F27CFC39B}"/>
              </a:ext>
            </a:extLst>
          </p:cNvPr>
          <p:cNvPicPr>
            <a:picLocks noChangeAspect="1"/>
          </p:cNvPicPr>
          <p:nvPr/>
        </p:nvPicPr>
        <p:blipFill>
          <a:blip r:embed="rId3"/>
          <a:stretch>
            <a:fillRect/>
          </a:stretch>
        </p:blipFill>
        <p:spPr>
          <a:xfrm>
            <a:off x="4633521" y="1838097"/>
            <a:ext cx="6510191" cy="3987492"/>
          </a:xfrm>
          <a:prstGeom prst="rect">
            <a:avLst/>
          </a:prstGeom>
        </p:spPr>
      </p:pic>
      <p:sp>
        <p:nvSpPr>
          <p:cNvPr id="5" name="TextBox 4">
            <a:extLst>
              <a:ext uri="{FF2B5EF4-FFF2-40B4-BE49-F238E27FC236}">
                <a16:creationId xmlns:a16="http://schemas.microsoft.com/office/drawing/2014/main" id="{86298028-D3B8-435F-90CE-7102815A6D71}"/>
              </a:ext>
            </a:extLst>
          </p:cNvPr>
          <p:cNvSpPr txBox="1"/>
          <p:nvPr/>
        </p:nvSpPr>
        <p:spPr>
          <a:xfrm>
            <a:off x="1082244" y="6123760"/>
            <a:ext cx="10413242" cy="523220"/>
          </a:xfrm>
          <a:prstGeom prst="rect">
            <a:avLst/>
          </a:prstGeom>
          <a:noFill/>
        </p:spPr>
        <p:txBody>
          <a:bodyPr wrap="square" rtlCol="0">
            <a:spAutoFit/>
          </a:bodyPr>
          <a:lstStyle/>
          <a:p>
            <a:pPr>
              <a:spcAft>
                <a:spcPts val="600"/>
              </a:spcAft>
            </a:pPr>
            <a:r>
              <a:rPr lang="en-US" sz="1400" dirty="0">
                <a:solidFill>
                  <a:schemeClr val="accent4">
                    <a:lumMod val="60000"/>
                    <a:lumOff val="40000"/>
                  </a:schemeClr>
                </a:solidFill>
              </a:rPr>
              <a:t>Source: </a:t>
            </a:r>
            <a:r>
              <a:rPr lang="en-US" sz="1400" dirty="0" err="1">
                <a:solidFill>
                  <a:schemeClr val="accent4">
                    <a:lumMod val="60000"/>
                    <a:lumOff val="40000"/>
                  </a:schemeClr>
                </a:solidFill>
              </a:rPr>
              <a:t>Egyud</a:t>
            </a:r>
            <a:r>
              <a:rPr lang="en-US" sz="1400" dirty="0">
                <a:solidFill>
                  <a:schemeClr val="accent4">
                    <a:lumMod val="60000"/>
                    <a:lumOff val="40000"/>
                  </a:schemeClr>
                </a:solidFill>
              </a:rPr>
              <a:t> A, Stephens K, Swanson-Bierman B, </a:t>
            </a:r>
            <a:r>
              <a:rPr lang="en-US" sz="1400" dirty="0" err="1">
                <a:solidFill>
                  <a:schemeClr val="accent4">
                    <a:lumMod val="60000"/>
                    <a:lumOff val="40000"/>
                  </a:schemeClr>
                </a:solidFill>
              </a:rPr>
              <a:t>DiCuccio</a:t>
            </a:r>
            <a:r>
              <a:rPr lang="en-US" sz="1400" dirty="0">
                <a:solidFill>
                  <a:schemeClr val="accent4">
                    <a:lumMod val="60000"/>
                    <a:lumOff val="40000"/>
                  </a:schemeClr>
                </a:solidFill>
              </a:rPr>
              <a:t> M, Whiteman K. Implementation of human trafficking education and treatment algorithm in the emergency department</a:t>
            </a:r>
          </a:p>
        </p:txBody>
      </p:sp>
    </p:spTree>
    <p:extLst>
      <p:ext uri="{BB962C8B-B14F-4D97-AF65-F5344CB8AC3E}">
        <p14:creationId xmlns:p14="http://schemas.microsoft.com/office/powerpoint/2010/main" val="3455799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99ED6D-365F-4CAE-942F-ECA78F74BD7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C42F24F1-C1EF-471F-A19B-A340CE541DE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5936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56C425C-3C64-47BA-B583-94D39B9B7F7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6568"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A screenshot of a social media post&#10;&#10;Description automatically generated">
            <a:extLst>
              <a:ext uri="{FF2B5EF4-FFF2-40B4-BE49-F238E27FC236}">
                <a16:creationId xmlns:a16="http://schemas.microsoft.com/office/drawing/2014/main" id="{B0083DAB-4E27-4F68-8F9A-E42A5F7744D7}"/>
              </a:ext>
            </a:extLst>
          </p:cNvPr>
          <p:cNvPicPr>
            <a:picLocks noGrp="1" noChangeAspect="1"/>
          </p:cNvPicPr>
          <p:nvPr>
            <p:ph idx="1"/>
          </p:nvPr>
        </p:nvPicPr>
        <p:blipFill>
          <a:blip r:embed="rId3"/>
          <a:stretch>
            <a:fillRect/>
          </a:stretch>
        </p:blipFill>
        <p:spPr>
          <a:xfrm>
            <a:off x="2144889" y="643467"/>
            <a:ext cx="7902221" cy="5571066"/>
          </a:xfrm>
          <a:prstGeom prst="rect">
            <a:avLst/>
          </a:prstGeom>
        </p:spPr>
      </p:pic>
    </p:spTree>
    <p:extLst>
      <p:ext uri="{BB962C8B-B14F-4D97-AF65-F5344CB8AC3E}">
        <p14:creationId xmlns:p14="http://schemas.microsoft.com/office/powerpoint/2010/main" val="42027299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2B0D7-32F6-43C8-B874-7038AA867AD4}"/>
              </a:ext>
            </a:extLst>
          </p:cNvPr>
          <p:cNvSpPr>
            <a:spLocks noGrp="1"/>
          </p:cNvSpPr>
          <p:nvPr>
            <p:ph type="title"/>
          </p:nvPr>
        </p:nvSpPr>
        <p:spPr>
          <a:xfrm>
            <a:off x="204717" y="268930"/>
            <a:ext cx="11300346" cy="817865"/>
          </a:xfrm>
        </p:spPr>
        <p:txBody>
          <a:bodyPr>
            <a:normAutofit/>
          </a:bodyPr>
          <a:lstStyle/>
          <a:p>
            <a:r>
              <a:rPr lang="en-US" sz="3600" b="1" dirty="0"/>
              <a:t>Trafficked victims vs non-trafficked victims?</a:t>
            </a:r>
          </a:p>
        </p:txBody>
      </p:sp>
      <p:sp>
        <p:nvSpPr>
          <p:cNvPr id="3" name="Content Placeholder 2">
            <a:extLst>
              <a:ext uri="{FF2B5EF4-FFF2-40B4-BE49-F238E27FC236}">
                <a16:creationId xmlns:a16="http://schemas.microsoft.com/office/drawing/2014/main" id="{EFE02893-7E1B-47CD-8CB7-DC40AB301866}"/>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ADB973FD-8B4E-48F2-BC52-25219D3DC139}"/>
              </a:ext>
            </a:extLst>
          </p:cNvPr>
          <p:cNvPicPr>
            <a:picLocks noChangeAspect="1"/>
          </p:cNvPicPr>
          <p:nvPr/>
        </p:nvPicPr>
        <p:blipFill>
          <a:blip r:embed="rId3"/>
          <a:stretch>
            <a:fillRect/>
          </a:stretch>
        </p:blipFill>
        <p:spPr>
          <a:xfrm>
            <a:off x="0" y="1196631"/>
            <a:ext cx="11300347" cy="4464737"/>
          </a:xfrm>
          <a:prstGeom prst="rect">
            <a:avLst/>
          </a:prstGeom>
        </p:spPr>
      </p:pic>
      <p:sp>
        <p:nvSpPr>
          <p:cNvPr id="5" name="TextBox 4">
            <a:extLst>
              <a:ext uri="{FF2B5EF4-FFF2-40B4-BE49-F238E27FC236}">
                <a16:creationId xmlns:a16="http://schemas.microsoft.com/office/drawing/2014/main" id="{5A3935FD-22EA-4C9F-BEA3-D0262D8688E1}"/>
              </a:ext>
            </a:extLst>
          </p:cNvPr>
          <p:cNvSpPr txBox="1"/>
          <p:nvPr/>
        </p:nvSpPr>
        <p:spPr>
          <a:xfrm>
            <a:off x="204717" y="5895833"/>
            <a:ext cx="10986447" cy="584775"/>
          </a:xfrm>
          <a:prstGeom prst="rect">
            <a:avLst/>
          </a:prstGeom>
          <a:noFill/>
        </p:spPr>
        <p:txBody>
          <a:bodyPr wrap="square" rtlCol="0">
            <a:spAutoFit/>
          </a:bodyPr>
          <a:lstStyle/>
          <a:p>
            <a:r>
              <a:rPr lang="en-US" sz="1600" b="1" dirty="0">
                <a:solidFill>
                  <a:schemeClr val="accent4">
                    <a:lumMod val="60000"/>
                    <a:lumOff val="40000"/>
                  </a:schemeClr>
                </a:solidFill>
              </a:rPr>
              <a:t>Source</a:t>
            </a:r>
            <a:r>
              <a:rPr lang="en-US" sz="1600" dirty="0">
                <a:solidFill>
                  <a:schemeClr val="accent4">
                    <a:lumMod val="60000"/>
                    <a:lumOff val="40000"/>
                  </a:schemeClr>
                </a:solidFill>
              </a:rPr>
              <a:t>: Greenbaum VJ, Livings MS, Lai BS, et al. Evaluation of a tool to identify child sex trafficking victims in multiple healthcare settings.</a:t>
            </a:r>
          </a:p>
        </p:txBody>
      </p:sp>
    </p:spTree>
    <p:extLst>
      <p:ext uri="{BB962C8B-B14F-4D97-AF65-F5344CB8AC3E}">
        <p14:creationId xmlns:p14="http://schemas.microsoft.com/office/powerpoint/2010/main" val="3032610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8825C-B84A-4998-AA13-AD9F27FE34B6}"/>
              </a:ext>
            </a:extLst>
          </p:cNvPr>
          <p:cNvSpPr>
            <a:spLocks noGrp="1"/>
          </p:cNvSpPr>
          <p:nvPr>
            <p:ph type="title"/>
          </p:nvPr>
        </p:nvSpPr>
        <p:spPr>
          <a:xfrm>
            <a:off x="627797" y="365760"/>
            <a:ext cx="10326715" cy="1325562"/>
          </a:xfrm>
        </p:spPr>
        <p:txBody>
          <a:bodyPr>
            <a:normAutofit/>
          </a:bodyPr>
          <a:lstStyle/>
          <a:p>
            <a:pPr algn="ctr"/>
            <a:r>
              <a:rPr lang="en-US" sz="4000" b="1" dirty="0"/>
              <a:t>6-Question Screening Tool</a:t>
            </a:r>
            <a:br>
              <a:rPr lang="en-US" sz="4000" b="1" dirty="0"/>
            </a:br>
            <a:r>
              <a:rPr lang="en-US" sz="4000" dirty="0"/>
              <a:t>Sensitivity &amp; Specificity</a:t>
            </a:r>
          </a:p>
        </p:txBody>
      </p:sp>
      <p:pic>
        <p:nvPicPr>
          <p:cNvPr id="4" name="Picture 3">
            <a:extLst>
              <a:ext uri="{FF2B5EF4-FFF2-40B4-BE49-F238E27FC236}">
                <a16:creationId xmlns:a16="http://schemas.microsoft.com/office/drawing/2014/main" id="{C8E46849-561A-459E-A39D-C7F80EBE2F85}"/>
              </a:ext>
            </a:extLst>
          </p:cNvPr>
          <p:cNvPicPr>
            <a:picLocks noChangeAspect="1"/>
          </p:cNvPicPr>
          <p:nvPr/>
        </p:nvPicPr>
        <p:blipFill>
          <a:blip r:embed="rId3"/>
          <a:stretch>
            <a:fillRect/>
          </a:stretch>
        </p:blipFill>
        <p:spPr>
          <a:xfrm>
            <a:off x="1" y="2195513"/>
            <a:ext cx="12192000" cy="2857673"/>
          </a:xfrm>
          <a:prstGeom prst="rect">
            <a:avLst/>
          </a:prstGeom>
        </p:spPr>
      </p:pic>
      <p:sp>
        <p:nvSpPr>
          <p:cNvPr id="5" name="TextBox 4">
            <a:extLst>
              <a:ext uri="{FF2B5EF4-FFF2-40B4-BE49-F238E27FC236}">
                <a16:creationId xmlns:a16="http://schemas.microsoft.com/office/drawing/2014/main" id="{E2AF8A05-4961-4123-B2AE-8613FA4FF9C9}"/>
              </a:ext>
            </a:extLst>
          </p:cNvPr>
          <p:cNvSpPr txBox="1"/>
          <p:nvPr/>
        </p:nvSpPr>
        <p:spPr>
          <a:xfrm>
            <a:off x="163773" y="5349922"/>
            <a:ext cx="11000096" cy="584775"/>
          </a:xfrm>
          <a:prstGeom prst="rect">
            <a:avLst/>
          </a:prstGeom>
          <a:noFill/>
        </p:spPr>
        <p:txBody>
          <a:bodyPr wrap="square" rtlCol="0">
            <a:spAutoFit/>
          </a:bodyPr>
          <a:lstStyle/>
          <a:p>
            <a:r>
              <a:rPr lang="en-US" sz="1600" dirty="0">
                <a:solidFill>
                  <a:schemeClr val="accent4">
                    <a:lumMod val="60000"/>
                    <a:lumOff val="40000"/>
                  </a:schemeClr>
                </a:solidFill>
              </a:rPr>
              <a:t>Source: Greenbaum VJ, Dodd M, McCracken C. A short screening tool to identify victims of child sex trafficking in the health care setting. </a:t>
            </a:r>
            <a:r>
              <a:rPr lang="en-US" sz="1600" i="1" dirty="0" err="1">
                <a:solidFill>
                  <a:schemeClr val="accent4">
                    <a:lumMod val="60000"/>
                    <a:lumOff val="40000"/>
                  </a:schemeClr>
                </a:solidFill>
              </a:rPr>
              <a:t>Pediatr</a:t>
            </a:r>
            <a:r>
              <a:rPr lang="en-US" sz="1600" i="1" dirty="0">
                <a:solidFill>
                  <a:schemeClr val="accent4">
                    <a:lumMod val="60000"/>
                    <a:lumOff val="40000"/>
                  </a:schemeClr>
                </a:solidFill>
              </a:rPr>
              <a:t> </a:t>
            </a:r>
            <a:r>
              <a:rPr lang="en-US" sz="1600" i="1" dirty="0" err="1">
                <a:solidFill>
                  <a:schemeClr val="accent4">
                    <a:lumMod val="60000"/>
                    <a:lumOff val="40000"/>
                  </a:schemeClr>
                </a:solidFill>
              </a:rPr>
              <a:t>Emerg</a:t>
            </a:r>
            <a:r>
              <a:rPr lang="en-US" sz="1600" i="1" dirty="0">
                <a:solidFill>
                  <a:schemeClr val="accent4">
                    <a:lumMod val="60000"/>
                    <a:lumOff val="40000"/>
                  </a:schemeClr>
                </a:solidFill>
              </a:rPr>
              <a:t> Care</a:t>
            </a:r>
            <a:r>
              <a:rPr lang="en-US" sz="1600" dirty="0">
                <a:solidFill>
                  <a:schemeClr val="accent4">
                    <a:lumMod val="60000"/>
                    <a:lumOff val="40000"/>
                  </a:schemeClr>
                </a:solidFill>
              </a:rPr>
              <a:t>. 2018</a:t>
            </a:r>
          </a:p>
        </p:txBody>
      </p:sp>
    </p:spTree>
    <p:extLst>
      <p:ext uri="{BB962C8B-B14F-4D97-AF65-F5344CB8AC3E}">
        <p14:creationId xmlns:p14="http://schemas.microsoft.com/office/powerpoint/2010/main" val="4054586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75470D1-A9BC-450A-94B8-E09E222C0CF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4C42E43C-D40D-4231-887F-A151902A5B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9079" y="0"/>
            <a:ext cx="723376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itle 1">
            <a:extLst>
              <a:ext uri="{FF2B5EF4-FFF2-40B4-BE49-F238E27FC236}">
                <a16:creationId xmlns:a16="http://schemas.microsoft.com/office/drawing/2014/main" id="{FE197772-4D15-462F-976B-A269BB003400}"/>
              </a:ext>
            </a:extLst>
          </p:cNvPr>
          <p:cNvSpPr>
            <a:spLocks noGrp="1"/>
          </p:cNvSpPr>
          <p:nvPr>
            <p:ph type="title"/>
          </p:nvPr>
        </p:nvSpPr>
        <p:spPr>
          <a:xfrm>
            <a:off x="762000" y="643467"/>
            <a:ext cx="3297078" cy="3590204"/>
          </a:xfrm>
        </p:spPr>
        <p:txBody>
          <a:bodyPr vert="horz" lIns="91440" tIns="45720" rIns="91440" bIns="45720" rtlCol="0" anchor="b">
            <a:normAutofit/>
          </a:bodyPr>
          <a:lstStyle/>
          <a:p>
            <a:pPr>
              <a:lnSpc>
                <a:spcPct val="85000"/>
              </a:lnSpc>
            </a:pPr>
            <a:r>
              <a:rPr lang="en-US" sz="3200" dirty="0"/>
              <a:t>National Human Trafficking Resource Center Hotline calls</a:t>
            </a:r>
          </a:p>
        </p:txBody>
      </p:sp>
      <p:pic>
        <p:nvPicPr>
          <p:cNvPr id="4" name="Picture 3">
            <a:extLst>
              <a:ext uri="{FF2B5EF4-FFF2-40B4-BE49-F238E27FC236}">
                <a16:creationId xmlns:a16="http://schemas.microsoft.com/office/drawing/2014/main" id="{0D896763-A426-4995-B306-7EAD860D4FAE}"/>
              </a:ext>
            </a:extLst>
          </p:cNvPr>
          <p:cNvPicPr>
            <a:picLocks noChangeAspect="1"/>
          </p:cNvPicPr>
          <p:nvPr/>
        </p:nvPicPr>
        <p:blipFill rotWithShape="1">
          <a:blip r:embed="rId3"/>
          <a:srcRect t="745" b="1373"/>
          <a:stretch/>
        </p:blipFill>
        <p:spPr>
          <a:xfrm>
            <a:off x="4654295" y="10"/>
            <a:ext cx="6638545" cy="6857990"/>
          </a:xfrm>
          <a:prstGeom prst="rect">
            <a:avLst/>
          </a:prstGeom>
        </p:spPr>
      </p:pic>
    </p:spTree>
    <p:extLst>
      <p:ext uri="{BB962C8B-B14F-4D97-AF65-F5344CB8AC3E}">
        <p14:creationId xmlns:p14="http://schemas.microsoft.com/office/powerpoint/2010/main" val="3783686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08CE-224E-4B12-8F4E-822E9D557B48}"/>
              </a:ext>
            </a:extLst>
          </p:cNvPr>
          <p:cNvSpPr>
            <a:spLocks noGrp="1"/>
          </p:cNvSpPr>
          <p:nvPr>
            <p:ph type="title"/>
          </p:nvPr>
        </p:nvSpPr>
        <p:spPr/>
        <p:txBody>
          <a:bodyPr/>
          <a:lstStyle/>
          <a:p>
            <a:r>
              <a:rPr lang="en-US" dirty="0"/>
              <a:t>Disclaimer</a:t>
            </a:r>
          </a:p>
        </p:txBody>
      </p:sp>
      <p:sp>
        <p:nvSpPr>
          <p:cNvPr id="3" name="Content Placeholder 2">
            <a:extLst>
              <a:ext uri="{FF2B5EF4-FFF2-40B4-BE49-F238E27FC236}">
                <a16:creationId xmlns:a16="http://schemas.microsoft.com/office/drawing/2014/main" id="{D9B9A500-05AF-4831-AF03-BFFEBD4DB5E8}"/>
              </a:ext>
            </a:extLst>
          </p:cNvPr>
          <p:cNvSpPr>
            <a:spLocks noGrp="1"/>
          </p:cNvSpPr>
          <p:nvPr>
            <p:ph idx="1"/>
          </p:nvPr>
        </p:nvSpPr>
        <p:spPr/>
        <p:txBody>
          <a:bodyPr>
            <a:normAutofit/>
          </a:bodyPr>
          <a:lstStyle/>
          <a:p>
            <a:pPr marL="0" indent="0">
              <a:buNone/>
            </a:pPr>
            <a:r>
              <a:rPr lang="en-US" sz="2400" dirty="0"/>
              <a:t>I, Josephine Appeng, have no actual or potential conflicts of interest to disclose. This presentation is intended only for the purpose of the MPAS 218 Capstone Project Completion. </a:t>
            </a:r>
          </a:p>
          <a:p>
            <a:pPr marL="0" indent="0">
              <a:buNone/>
            </a:pPr>
            <a:r>
              <a:rPr lang="en-US" sz="2400" dirty="0"/>
              <a:t>The following individuals assisted in the development of this project: Dr. Mark Christiansen, and Mary-Kate Finnegan, MLIS. </a:t>
            </a:r>
          </a:p>
        </p:txBody>
      </p:sp>
    </p:spTree>
    <p:extLst>
      <p:ext uri="{BB962C8B-B14F-4D97-AF65-F5344CB8AC3E}">
        <p14:creationId xmlns:p14="http://schemas.microsoft.com/office/powerpoint/2010/main" val="32342987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579D9-3A4F-4125-855B-933B9D59BE0D}"/>
              </a:ext>
            </a:extLst>
          </p:cNvPr>
          <p:cNvSpPr>
            <a:spLocks noGrp="1"/>
          </p:cNvSpPr>
          <p:nvPr>
            <p:ph type="title"/>
          </p:nvPr>
        </p:nvSpPr>
        <p:spPr>
          <a:xfrm>
            <a:off x="6420464" y="160422"/>
            <a:ext cx="5306315" cy="1507958"/>
          </a:xfrm>
        </p:spPr>
        <p:txBody>
          <a:bodyPr>
            <a:normAutofit/>
          </a:bodyPr>
          <a:lstStyle/>
          <a:p>
            <a:r>
              <a:rPr lang="en-US" sz="3700" b="1" dirty="0"/>
              <a:t>Barriers to Identifying Victims</a:t>
            </a:r>
          </a:p>
        </p:txBody>
      </p:sp>
      <p:pic>
        <p:nvPicPr>
          <p:cNvPr id="4" name="Picture 3">
            <a:extLst>
              <a:ext uri="{FF2B5EF4-FFF2-40B4-BE49-F238E27FC236}">
                <a16:creationId xmlns:a16="http://schemas.microsoft.com/office/drawing/2014/main" id="{CBE9CAD3-620A-4BC4-8BC3-5257C198EE12}"/>
              </a:ext>
            </a:extLst>
          </p:cNvPr>
          <p:cNvPicPr>
            <a:picLocks noChangeAspect="1"/>
          </p:cNvPicPr>
          <p:nvPr/>
        </p:nvPicPr>
        <p:blipFill rotWithShape="1">
          <a:blip r:embed="rId3"/>
          <a:srcRect l="25199" r="8148"/>
          <a:stretch/>
        </p:blipFill>
        <p:spPr>
          <a:xfrm>
            <a:off x="20" y="10"/>
            <a:ext cx="6094799" cy="6857990"/>
          </a:xfrm>
          <a:prstGeom prst="rect">
            <a:avLst/>
          </a:prstGeom>
        </p:spPr>
      </p:pic>
      <p:sp>
        <p:nvSpPr>
          <p:cNvPr id="3" name="Content Placeholder 2">
            <a:extLst>
              <a:ext uri="{FF2B5EF4-FFF2-40B4-BE49-F238E27FC236}">
                <a16:creationId xmlns:a16="http://schemas.microsoft.com/office/drawing/2014/main" id="{CFED89D7-7A87-4B38-9634-0DA4FA7DA878}"/>
              </a:ext>
            </a:extLst>
          </p:cNvPr>
          <p:cNvSpPr>
            <a:spLocks noGrp="1"/>
          </p:cNvSpPr>
          <p:nvPr>
            <p:ph idx="1"/>
          </p:nvPr>
        </p:nvSpPr>
        <p:spPr>
          <a:xfrm>
            <a:off x="6420464" y="1909011"/>
            <a:ext cx="4760883" cy="4788567"/>
          </a:xfrm>
        </p:spPr>
        <p:txBody>
          <a:bodyPr>
            <a:normAutofit/>
          </a:bodyPr>
          <a:lstStyle/>
          <a:p>
            <a:r>
              <a:rPr lang="en-US" sz="2800" b="1" u="sng" dirty="0"/>
              <a:t>Provider POV</a:t>
            </a:r>
          </a:p>
          <a:p>
            <a:r>
              <a:rPr lang="en-US" sz="2800" dirty="0"/>
              <a:t>- language barriers</a:t>
            </a:r>
          </a:p>
          <a:p>
            <a:r>
              <a:rPr lang="en-US" sz="2800" dirty="0"/>
              <a:t>- hard to separate victim from accompanying trafficker</a:t>
            </a:r>
          </a:p>
          <a:p>
            <a:r>
              <a:rPr lang="en-US" sz="2800" dirty="0"/>
              <a:t>- concern for violating patient confidentiality</a:t>
            </a:r>
          </a:p>
          <a:p>
            <a:r>
              <a:rPr lang="en-US" sz="2800" dirty="0"/>
              <a:t>- time constraints</a:t>
            </a:r>
          </a:p>
          <a:p>
            <a:r>
              <a:rPr lang="en-US" sz="2800" dirty="0"/>
              <a:t>- competing priorities</a:t>
            </a:r>
          </a:p>
        </p:txBody>
      </p:sp>
    </p:spTree>
    <p:extLst>
      <p:ext uri="{BB962C8B-B14F-4D97-AF65-F5344CB8AC3E}">
        <p14:creationId xmlns:p14="http://schemas.microsoft.com/office/powerpoint/2010/main" val="27674062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08E96-7400-4EC7-A906-07A354988A96}"/>
              </a:ext>
            </a:extLst>
          </p:cNvPr>
          <p:cNvSpPr>
            <a:spLocks noGrp="1"/>
          </p:cNvSpPr>
          <p:nvPr>
            <p:ph type="title"/>
          </p:nvPr>
        </p:nvSpPr>
        <p:spPr>
          <a:xfrm>
            <a:off x="6382509" y="91907"/>
            <a:ext cx="4534047" cy="1584895"/>
          </a:xfrm>
        </p:spPr>
        <p:txBody>
          <a:bodyPr>
            <a:normAutofit/>
          </a:bodyPr>
          <a:lstStyle/>
          <a:p>
            <a:r>
              <a:rPr lang="en-US" b="1" dirty="0"/>
              <a:t>Barriers – Victims’ POV</a:t>
            </a:r>
          </a:p>
        </p:txBody>
      </p:sp>
      <p:pic>
        <p:nvPicPr>
          <p:cNvPr id="4098" name="Picture 2">
            <a:extLst>
              <a:ext uri="{FF2B5EF4-FFF2-40B4-BE49-F238E27FC236}">
                <a16:creationId xmlns:a16="http://schemas.microsoft.com/office/drawing/2014/main" id="{6C4659D1-DF09-4C52-B92D-83071F2517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900"/>
          <a:stretch/>
        </p:blipFill>
        <p:spPr bwMode="auto">
          <a:xfrm>
            <a:off x="20" y="10"/>
            <a:ext cx="6094799"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C2BEE2F-7E37-475E-9596-CA81E73DF68B}"/>
              </a:ext>
            </a:extLst>
          </p:cNvPr>
          <p:cNvSpPr>
            <a:spLocks noGrp="1"/>
          </p:cNvSpPr>
          <p:nvPr>
            <p:ph idx="1"/>
          </p:nvPr>
        </p:nvSpPr>
        <p:spPr>
          <a:xfrm>
            <a:off x="6382509" y="1915435"/>
            <a:ext cx="4572002" cy="3880514"/>
          </a:xfrm>
        </p:spPr>
        <p:txBody>
          <a:bodyPr>
            <a:normAutofit lnSpcReduction="10000"/>
          </a:bodyPr>
          <a:lstStyle/>
          <a:p>
            <a:r>
              <a:rPr lang="en-US" sz="2400" dirty="0"/>
              <a:t>- trafficker controlling encounter (paperwork, conversation)</a:t>
            </a:r>
          </a:p>
          <a:p>
            <a:r>
              <a:rPr lang="en-US" sz="2400" dirty="0"/>
              <a:t>- trust issues of the staff and provider</a:t>
            </a:r>
          </a:p>
          <a:p>
            <a:r>
              <a:rPr lang="en-US" sz="2400" dirty="0"/>
              <a:t>- feelings of shame, guilty, embarrassment </a:t>
            </a:r>
          </a:p>
          <a:p>
            <a:r>
              <a:rPr lang="en-US" sz="2400" dirty="0"/>
              <a:t>- questionable relationship between trafficker and provider</a:t>
            </a:r>
          </a:p>
        </p:txBody>
      </p:sp>
      <p:sp>
        <p:nvSpPr>
          <p:cNvPr id="4" name="TextBox 3">
            <a:extLst>
              <a:ext uri="{FF2B5EF4-FFF2-40B4-BE49-F238E27FC236}">
                <a16:creationId xmlns:a16="http://schemas.microsoft.com/office/drawing/2014/main" id="{6FE4E32A-B50F-4784-BC9D-4849DED946F4}"/>
              </a:ext>
            </a:extLst>
          </p:cNvPr>
          <p:cNvSpPr txBox="1"/>
          <p:nvPr/>
        </p:nvSpPr>
        <p:spPr>
          <a:xfrm>
            <a:off x="0" y="6273215"/>
            <a:ext cx="9644929" cy="584775"/>
          </a:xfrm>
          <a:prstGeom prst="rect">
            <a:avLst/>
          </a:prstGeom>
          <a:noFill/>
        </p:spPr>
        <p:txBody>
          <a:bodyPr wrap="square" rtlCol="0">
            <a:spAutoFit/>
          </a:bodyPr>
          <a:lstStyle/>
          <a:p>
            <a:pPr>
              <a:spcAft>
                <a:spcPts val="600"/>
              </a:spcAft>
            </a:pPr>
            <a:r>
              <a:rPr lang="en-US" sz="1600" dirty="0">
                <a:solidFill>
                  <a:schemeClr val="accent4">
                    <a:lumMod val="60000"/>
                    <a:lumOff val="40000"/>
                  </a:schemeClr>
                </a:solidFill>
              </a:rPr>
              <a:t>Image source: </a:t>
            </a:r>
            <a:r>
              <a:rPr lang="en-US" sz="1600" dirty="0">
                <a:solidFill>
                  <a:schemeClr val="accent4">
                    <a:lumMod val="60000"/>
                    <a:lumOff val="40000"/>
                  </a:schemeClr>
                </a:solidFill>
                <a:hlinkClick r:id="rId4">
                  <a:extLst>
                    <a:ext uri="{A12FA001-AC4F-418D-AE19-62706E023703}">
                      <ahyp:hlinkClr xmlns:ahyp="http://schemas.microsoft.com/office/drawing/2018/hyperlinkcolor" xmlns="" val="tx"/>
                    </a:ext>
                  </a:extLst>
                </a:hlinkClick>
              </a:rPr>
              <a:t>https://www.globalcenturion.org/programs/researchanddevelopment/victim-health-survey/</a:t>
            </a:r>
            <a:endParaRPr lang="en-US" sz="1600" dirty="0">
              <a:solidFill>
                <a:schemeClr val="accent4">
                  <a:lumMod val="60000"/>
                  <a:lumOff val="40000"/>
                </a:schemeClr>
              </a:solidFill>
            </a:endParaRPr>
          </a:p>
        </p:txBody>
      </p:sp>
    </p:spTree>
    <p:extLst>
      <p:ext uri="{BB962C8B-B14F-4D97-AF65-F5344CB8AC3E}">
        <p14:creationId xmlns:p14="http://schemas.microsoft.com/office/powerpoint/2010/main" val="111976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D4A1A-9C8E-4676-B91C-65B86A98A46A}"/>
              </a:ext>
            </a:extLst>
          </p:cNvPr>
          <p:cNvSpPr>
            <a:spLocks noGrp="1"/>
          </p:cNvSpPr>
          <p:nvPr>
            <p:ph type="title"/>
          </p:nvPr>
        </p:nvSpPr>
        <p:spPr>
          <a:xfrm>
            <a:off x="6420463" y="202203"/>
            <a:ext cx="4534047" cy="1584895"/>
          </a:xfrm>
        </p:spPr>
        <p:txBody>
          <a:bodyPr>
            <a:normAutofit/>
          </a:bodyPr>
          <a:lstStyle/>
          <a:p>
            <a:r>
              <a:rPr lang="en-US" sz="3400" b="1" dirty="0">
                <a:solidFill>
                  <a:schemeClr val="accent5">
                    <a:lumMod val="40000"/>
                    <a:lumOff val="60000"/>
                  </a:schemeClr>
                </a:solidFill>
              </a:rPr>
              <a:t>Why Does Human Trafficking Matter in Healthcare?</a:t>
            </a:r>
          </a:p>
        </p:txBody>
      </p:sp>
      <p:pic>
        <p:nvPicPr>
          <p:cNvPr id="7" name="Picture 6">
            <a:extLst>
              <a:ext uri="{FF2B5EF4-FFF2-40B4-BE49-F238E27FC236}">
                <a16:creationId xmlns:a16="http://schemas.microsoft.com/office/drawing/2014/main" id="{F3C2DEEF-CB6B-4A35-8C9C-8BED9D8D49F6}"/>
              </a:ext>
            </a:extLst>
          </p:cNvPr>
          <p:cNvPicPr>
            <a:picLocks noChangeAspect="1"/>
          </p:cNvPicPr>
          <p:nvPr/>
        </p:nvPicPr>
        <p:blipFill rotWithShape="1">
          <a:blip r:embed="rId3"/>
          <a:srcRect t="4919"/>
          <a:stretch/>
        </p:blipFill>
        <p:spPr>
          <a:xfrm>
            <a:off x="20" y="10"/>
            <a:ext cx="6094799" cy="6857990"/>
          </a:xfrm>
          <a:prstGeom prst="rect">
            <a:avLst/>
          </a:prstGeom>
        </p:spPr>
      </p:pic>
      <p:sp>
        <p:nvSpPr>
          <p:cNvPr id="3" name="Content Placeholder 2">
            <a:extLst>
              <a:ext uri="{FF2B5EF4-FFF2-40B4-BE49-F238E27FC236}">
                <a16:creationId xmlns:a16="http://schemas.microsoft.com/office/drawing/2014/main" id="{D77F8274-F99A-4F33-9993-66C3D815CC84}"/>
              </a:ext>
            </a:extLst>
          </p:cNvPr>
          <p:cNvSpPr>
            <a:spLocks noGrp="1"/>
          </p:cNvSpPr>
          <p:nvPr>
            <p:ph idx="1"/>
          </p:nvPr>
        </p:nvSpPr>
        <p:spPr>
          <a:xfrm>
            <a:off x="6401485" y="2646946"/>
            <a:ext cx="4572002" cy="3880514"/>
          </a:xfrm>
        </p:spPr>
        <p:txBody>
          <a:bodyPr>
            <a:normAutofit/>
          </a:bodyPr>
          <a:lstStyle/>
          <a:p>
            <a:r>
              <a:rPr lang="en-US" sz="2800" b="1" u="sng" dirty="0"/>
              <a:t>RISK FACTORS:</a:t>
            </a:r>
            <a:endParaRPr lang="en-US" sz="2800" u="sng" dirty="0"/>
          </a:p>
          <a:p>
            <a:r>
              <a:rPr lang="en-US" sz="2800" dirty="0"/>
              <a:t>Abusive environments</a:t>
            </a:r>
          </a:p>
          <a:p>
            <a:r>
              <a:rPr lang="en-US" sz="2800" dirty="0"/>
              <a:t>Rape</a:t>
            </a:r>
          </a:p>
          <a:p>
            <a:r>
              <a:rPr lang="en-US" sz="2800" dirty="0"/>
              <a:t>Running from home</a:t>
            </a:r>
          </a:p>
          <a:p>
            <a:r>
              <a:rPr lang="en-US" sz="2800" dirty="0"/>
              <a:t>Recruitment by pimp</a:t>
            </a:r>
          </a:p>
        </p:txBody>
      </p:sp>
    </p:spTree>
    <p:extLst>
      <p:ext uri="{BB962C8B-B14F-4D97-AF65-F5344CB8AC3E}">
        <p14:creationId xmlns:p14="http://schemas.microsoft.com/office/powerpoint/2010/main" val="21126494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EEF6F7-641C-4BD4-8081-465A6D54555E}"/>
              </a:ext>
            </a:extLst>
          </p:cNvPr>
          <p:cNvPicPr>
            <a:picLocks noChangeAspect="1"/>
          </p:cNvPicPr>
          <p:nvPr/>
        </p:nvPicPr>
        <p:blipFill>
          <a:blip r:embed="rId3">
            <a:alphaModFix amt="54000"/>
          </a:blip>
          <a:stretch>
            <a:fillRect/>
          </a:stretch>
        </p:blipFill>
        <p:spPr>
          <a:xfrm>
            <a:off x="5448904" y="401774"/>
            <a:ext cx="6743096" cy="4495397"/>
          </a:xfrm>
          <a:prstGeom prst="rect">
            <a:avLst/>
          </a:prstGeom>
        </p:spPr>
      </p:pic>
      <p:sp>
        <p:nvSpPr>
          <p:cNvPr id="2" name="Title 1">
            <a:extLst>
              <a:ext uri="{FF2B5EF4-FFF2-40B4-BE49-F238E27FC236}">
                <a16:creationId xmlns:a16="http://schemas.microsoft.com/office/drawing/2014/main" id="{B4C8B28E-ABCA-4EAD-A2C9-34D65EFE2BDB}"/>
              </a:ext>
            </a:extLst>
          </p:cNvPr>
          <p:cNvSpPr>
            <a:spLocks noGrp="1"/>
          </p:cNvSpPr>
          <p:nvPr>
            <p:ph type="title"/>
          </p:nvPr>
        </p:nvSpPr>
        <p:spPr>
          <a:xfrm>
            <a:off x="761692" y="19637"/>
            <a:ext cx="9692640" cy="1325562"/>
          </a:xfrm>
        </p:spPr>
        <p:txBody>
          <a:bodyPr/>
          <a:lstStyle/>
          <a:p>
            <a:r>
              <a:rPr lang="en-US" b="1" dirty="0"/>
              <a:t>Physical Health Problems </a:t>
            </a:r>
          </a:p>
        </p:txBody>
      </p:sp>
      <p:pic>
        <p:nvPicPr>
          <p:cNvPr id="4" name="Picture 3">
            <a:extLst>
              <a:ext uri="{FF2B5EF4-FFF2-40B4-BE49-F238E27FC236}">
                <a16:creationId xmlns:a16="http://schemas.microsoft.com/office/drawing/2014/main" id="{FA500DB9-F4B4-430C-9099-8C8B559FCF78}"/>
              </a:ext>
            </a:extLst>
          </p:cNvPr>
          <p:cNvPicPr>
            <a:picLocks noChangeAspect="1"/>
          </p:cNvPicPr>
          <p:nvPr/>
        </p:nvPicPr>
        <p:blipFill>
          <a:blip r:embed="rId4"/>
          <a:stretch>
            <a:fillRect/>
          </a:stretch>
        </p:blipFill>
        <p:spPr>
          <a:xfrm>
            <a:off x="379556" y="1442214"/>
            <a:ext cx="7931832" cy="4495397"/>
          </a:xfrm>
          <a:prstGeom prst="rect">
            <a:avLst/>
          </a:prstGeom>
        </p:spPr>
      </p:pic>
      <p:sp>
        <p:nvSpPr>
          <p:cNvPr id="6" name="TextBox 5">
            <a:extLst>
              <a:ext uri="{FF2B5EF4-FFF2-40B4-BE49-F238E27FC236}">
                <a16:creationId xmlns:a16="http://schemas.microsoft.com/office/drawing/2014/main" id="{FA9947F9-1135-42F2-802A-A955CD96AD0D}"/>
              </a:ext>
            </a:extLst>
          </p:cNvPr>
          <p:cNvSpPr txBox="1"/>
          <p:nvPr/>
        </p:nvSpPr>
        <p:spPr>
          <a:xfrm>
            <a:off x="379556" y="6086901"/>
            <a:ext cx="11548587" cy="646331"/>
          </a:xfrm>
          <a:prstGeom prst="rect">
            <a:avLst/>
          </a:prstGeom>
          <a:noFill/>
        </p:spPr>
        <p:txBody>
          <a:bodyPr wrap="square" rtlCol="0">
            <a:spAutoFit/>
          </a:bodyPr>
          <a:lstStyle/>
          <a:p>
            <a:r>
              <a:rPr lang="en-US" dirty="0">
                <a:solidFill>
                  <a:schemeClr val="accent5">
                    <a:lumMod val="40000"/>
                    <a:lumOff val="60000"/>
                  </a:schemeClr>
                </a:solidFill>
              </a:rPr>
              <a:t>Lederer L, Wetzel CA. </a:t>
            </a:r>
            <a:r>
              <a:rPr lang="en-US" i="1" dirty="0">
                <a:solidFill>
                  <a:schemeClr val="accent5">
                    <a:lumMod val="40000"/>
                    <a:lumOff val="60000"/>
                  </a:schemeClr>
                </a:solidFill>
              </a:rPr>
              <a:t>The health consequences of sex trafficking and their implications for identifying victims in healthcare facilities.</a:t>
            </a:r>
            <a:endParaRPr lang="en-US" dirty="0">
              <a:solidFill>
                <a:schemeClr val="accent5">
                  <a:lumMod val="40000"/>
                  <a:lumOff val="60000"/>
                </a:schemeClr>
              </a:solidFill>
            </a:endParaRPr>
          </a:p>
        </p:txBody>
      </p:sp>
    </p:spTree>
    <p:extLst>
      <p:ext uri="{BB962C8B-B14F-4D97-AF65-F5344CB8AC3E}">
        <p14:creationId xmlns:p14="http://schemas.microsoft.com/office/powerpoint/2010/main" val="8508335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1522270-D062-4435-994E-4837CCE144B9}"/>
              </a:ext>
            </a:extLst>
          </p:cNvPr>
          <p:cNvPicPr>
            <a:picLocks noGrp="1" noChangeAspect="1"/>
          </p:cNvPicPr>
          <p:nvPr>
            <p:ph idx="1"/>
          </p:nvPr>
        </p:nvPicPr>
        <p:blipFill>
          <a:blip r:embed="rId3">
            <a:alphaModFix amt="47000"/>
          </a:blip>
          <a:stretch>
            <a:fillRect/>
          </a:stretch>
        </p:blipFill>
        <p:spPr>
          <a:xfrm>
            <a:off x="834642" y="-206534"/>
            <a:ext cx="12192000" cy="8128000"/>
          </a:xfrm>
          <a:prstGeom prst="rect">
            <a:avLst/>
          </a:prstGeom>
        </p:spPr>
      </p:pic>
      <p:sp>
        <p:nvSpPr>
          <p:cNvPr id="2" name="Title 1">
            <a:extLst>
              <a:ext uri="{FF2B5EF4-FFF2-40B4-BE49-F238E27FC236}">
                <a16:creationId xmlns:a16="http://schemas.microsoft.com/office/drawing/2014/main" id="{F5A14C7F-A77E-483E-BC98-FA3BDA55FE60}"/>
              </a:ext>
            </a:extLst>
          </p:cNvPr>
          <p:cNvSpPr>
            <a:spLocks noGrp="1"/>
          </p:cNvSpPr>
          <p:nvPr>
            <p:ph type="title"/>
          </p:nvPr>
        </p:nvSpPr>
        <p:spPr>
          <a:xfrm>
            <a:off x="715961" y="0"/>
            <a:ext cx="9110427" cy="956786"/>
          </a:xfrm>
        </p:spPr>
        <p:txBody>
          <a:bodyPr/>
          <a:lstStyle/>
          <a:p>
            <a:r>
              <a:rPr lang="en-US" b="1" dirty="0"/>
              <a:t>Psychological Health Problems </a:t>
            </a:r>
          </a:p>
        </p:txBody>
      </p:sp>
      <p:pic>
        <p:nvPicPr>
          <p:cNvPr id="4" name="Picture 3">
            <a:extLst>
              <a:ext uri="{FF2B5EF4-FFF2-40B4-BE49-F238E27FC236}">
                <a16:creationId xmlns:a16="http://schemas.microsoft.com/office/drawing/2014/main" id="{196CA8A9-BE8C-4709-85DF-326E19CF1341}"/>
              </a:ext>
            </a:extLst>
          </p:cNvPr>
          <p:cNvPicPr>
            <a:picLocks noChangeAspect="1"/>
          </p:cNvPicPr>
          <p:nvPr/>
        </p:nvPicPr>
        <p:blipFill>
          <a:blip r:embed="rId4"/>
          <a:stretch>
            <a:fillRect/>
          </a:stretch>
        </p:blipFill>
        <p:spPr>
          <a:xfrm>
            <a:off x="497597" y="956786"/>
            <a:ext cx="6803955" cy="5269295"/>
          </a:xfrm>
          <a:prstGeom prst="rect">
            <a:avLst/>
          </a:prstGeom>
        </p:spPr>
      </p:pic>
      <p:sp>
        <p:nvSpPr>
          <p:cNvPr id="7" name="TextBox 6">
            <a:extLst>
              <a:ext uri="{FF2B5EF4-FFF2-40B4-BE49-F238E27FC236}">
                <a16:creationId xmlns:a16="http://schemas.microsoft.com/office/drawing/2014/main" id="{8EF51247-3775-4D77-A3D7-371885C5B975}"/>
              </a:ext>
            </a:extLst>
          </p:cNvPr>
          <p:cNvSpPr txBox="1"/>
          <p:nvPr/>
        </p:nvSpPr>
        <p:spPr>
          <a:xfrm>
            <a:off x="122830" y="6329045"/>
            <a:ext cx="12069170" cy="584775"/>
          </a:xfrm>
          <a:prstGeom prst="rect">
            <a:avLst/>
          </a:prstGeom>
          <a:noFill/>
        </p:spPr>
        <p:txBody>
          <a:bodyPr wrap="square" rtlCol="0">
            <a:spAutoFit/>
          </a:bodyPr>
          <a:lstStyle/>
          <a:p>
            <a:r>
              <a:rPr lang="en-US" sz="1600" dirty="0">
                <a:solidFill>
                  <a:schemeClr val="accent5">
                    <a:lumMod val="40000"/>
                    <a:lumOff val="60000"/>
                  </a:schemeClr>
                </a:solidFill>
              </a:rPr>
              <a:t>Lederer L, Wetzel CA. </a:t>
            </a:r>
            <a:r>
              <a:rPr lang="en-US" sz="1600" i="1" dirty="0">
                <a:solidFill>
                  <a:schemeClr val="accent5">
                    <a:lumMod val="40000"/>
                    <a:lumOff val="60000"/>
                  </a:schemeClr>
                </a:solidFill>
              </a:rPr>
              <a:t>The health consequences of sex trafficking and their implications for identifying victims in healthcare facilities.</a:t>
            </a:r>
            <a:endParaRPr lang="en-US" sz="1600" dirty="0">
              <a:solidFill>
                <a:schemeClr val="accent5">
                  <a:lumMod val="40000"/>
                  <a:lumOff val="60000"/>
                </a:schemeClr>
              </a:solidFill>
            </a:endParaRPr>
          </a:p>
        </p:txBody>
      </p:sp>
    </p:spTree>
    <p:extLst>
      <p:ext uri="{BB962C8B-B14F-4D97-AF65-F5344CB8AC3E}">
        <p14:creationId xmlns:p14="http://schemas.microsoft.com/office/powerpoint/2010/main" val="19849727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DE2C5-78D1-459F-8725-29996481CF74}"/>
              </a:ext>
            </a:extLst>
          </p:cNvPr>
          <p:cNvSpPr>
            <a:spLocks noGrp="1"/>
          </p:cNvSpPr>
          <p:nvPr>
            <p:ph type="title"/>
          </p:nvPr>
        </p:nvSpPr>
        <p:spPr>
          <a:xfrm>
            <a:off x="4965290" y="365760"/>
            <a:ext cx="5997678" cy="1325562"/>
          </a:xfrm>
        </p:spPr>
        <p:txBody>
          <a:bodyPr>
            <a:normAutofit/>
          </a:bodyPr>
          <a:lstStyle/>
          <a:p>
            <a:r>
              <a:rPr lang="en-US" dirty="0"/>
              <a:t>OBGYN Issues</a:t>
            </a:r>
          </a:p>
        </p:txBody>
      </p:sp>
      <p:pic>
        <p:nvPicPr>
          <p:cNvPr id="5122" name="Picture 2" descr="200+ Amazing Pregnant Photos Pexels · Free Stock Photos">
            <a:extLst>
              <a:ext uri="{FF2B5EF4-FFF2-40B4-BE49-F238E27FC236}">
                <a16:creationId xmlns:a16="http://schemas.microsoft.com/office/drawing/2014/main" id="{CDD7BEAF-B599-4993-90CC-4A5C1809A5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500" r="36378"/>
          <a:stretch/>
        </p:blipFill>
        <p:spPr bwMode="auto">
          <a:xfrm>
            <a:off x="20" y="10"/>
            <a:ext cx="4653291"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B79F080A-B897-4EF6-ABCA-4EBDAFAA7A9F}"/>
              </a:ext>
            </a:extLst>
          </p:cNvPr>
          <p:cNvSpPr>
            <a:spLocks noGrp="1"/>
          </p:cNvSpPr>
          <p:nvPr>
            <p:ph idx="1"/>
          </p:nvPr>
        </p:nvSpPr>
        <p:spPr>
          <a:xfrm>
            <a:off x="4965290" y="2005739"/>
            <a:ext cx="6015571" cy="4174398"/>
          </a:xfrm>
        </p:spPr>
        <p:txBody>
          <a:bodyPr>
            <a:normAutofit/>
          </a:bodyPr>
          <a:lstStyle/>
          <a:p>
            <a:r>
              <a:rPr lang="en-US" sz="2400" dirty="0"/>
              <a:t>2/3 of victims contracted STD.</a:t>
            </a:r>
            <a:br>
              <a:rPr lang="en-US" sz="2400" dirty="0"/>
            </a:br>
            <a:endParaRPr lang="en-US" sz="2400" dirty="0"/>
          </a:p>
          <a:p>
            <a:r>
              <a:rPr lang="en-US" sz="2400" dirty="0"/>
              <a:t>Reported symptoms:</a:t>
            </a:r>
          </a:p>
          <a:p>
            <a:r>
              <a:rPr lang="en-US" sz="2400" dirty="0"/>
              <a:t>- dyspareunia</a:t>
            </a:r>
          </a:p>
          <a:p>
            <a:r>
              <a:rPr lang="en-US" sz="2400" dirty="0"/>
              <a:t>- UTI</a:t>
            </a:r>
          </a:p>
          <a:p>
            <a:r>
              <a:rPr lang="en-US" sz="2400" dirty="0"/>
              <a:t>- abnormal vaginal discharge </a:t>
            </a:r>
          </a:p>
        </p:txBody>
      </p:sp>
      <p:sp>
        <p:nvSpPr>
          <p:cNvPr id="4" name="TextBox 3">
            <a:extLst>
              <a:ext uri="{FF2B5EF4-FFF2-40B4-BE49-F238E27FC236}">
                <a16:creationId xmlns:a16="http://schemas.microsoft.com/office/drawing/2014/main" id="{18FF36D7-13C4-4972-B8DC-9290EB750967}"/>
              </a:ext>
            </a:extLst>
          </p:cNvPr>
          <p:cNvSpPr txBox="1"/>
          <p:nvPr/>
        </p:nvSpPr>
        <p:spPr>
          <a:xfrm>
            <a:off x="4928207" y="5166678"/>
            <a:ext cx="6246126" cy="830997"/>
          </a:xfrm>
          <a:prstGeom prst="rect">
            <a:avLst/>
          </a:prstGeom>
          <a:noFill/>
        </p:spPr>
        <p:txBody>
          <a:bodyPr wrap="square" rtlCol="0">
            <a:spAutoFit/>
          </a:bodyPr>
          <a:lstStyle/>
          <a:p>
            <a:pPr>
              <a:spcAft>
                <a:spcPts val="600"/>
              </a:spcAft>
            </a:pPr>
            <a:r>
              <a:rPr lang="en-US" sz="2400" dirty="0"/>
              <a:t>unwanted pregnancies, miscarriages, and abortions (forced or elective)</a:t>
            </a:r>
          </a:p>
        </p:txBody>
      </p:sp>
    </p:spTree>
    <p:extLst>
      <p:ext uri="{BB962C8B-B14F-4D97-AF65-F5344CB8AC3E}">
        <p14:creationId xmlns:p14="http://schemas.microsoft.com/office/powerpoint/2010/main" val="2252790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33221-7DF7-405E-8E6A-4B1928D38E90}"/>
              </a:ext>
            </a:extLst>
          </p:cNvPr>
          <p:cNvSpPr>
            <a:spLocks noGrp="1"/>
          </p:cNvSpPr>
          <p:nvPr>
            <p:ph type="title"/>
          </p:nvPr>
        </p:nvSpPr>
        <p:spPr>
          <a:xfrm>
            <a:off x="6420464" y="539087"/>
            <a:ext cx="4534047" cy="1584895"/>
          </a:xfrm>
        </p:spPr>
        <p:txBody>
          <a:bodyPr>
            <a:normAutofit/>
          </a:bodyPr>
          <a:lstStyle/>
          <a:p>
            <a:r>
              <a:rPr lang="en-US" dirty="0"/>
              <a:t>Violence &amp; Substance Abuse</a:t>
            </a:r>
          </a:p>
        </p:txBody>
      </p:sp>
      <p:pic>
        <p:nvPicPr>
          <p:cNvPr id="4" name="Picture 3">
            <a:extLst>
              <a:ext uri="{FF2B5EF4-FFF2-40B4-BE49-F238E27FC236}">
                <a16:creationId xmlns:a16="http://schemas.microsoft.com/office/drawing/2014/main" id="{CEE8BA45-5BC1-435C-AD59-744F0411ACAA}"/>
              </a:ext>
            </a:extLst>
          </p:cNvPr>
          <p:cNvPicPr>
            <a:picLocks noChangeAspect="1"/>
          </p:cNvPicPr>
          <p:nvPr/>
        </p:nvPicPr>
        <p:blipFill rotWithShape="1">
          <a:blip r:embed="rId3"/>
          <a:srcRect t="19547" r="-2" b="-2"/>
          <a:stretch/>
        </p:blipFill>
        <p:spPr>
          <a:xfrm>
            <a:off x="20" y="10"/>
            <a:ext cx="6094799" cy="6857990"/>
          </a:xfrm>
          <a:prstGeom prst="rect">
            <a:avLst/>
          </a:prstGeom>
        </p:spPr>
      </p:pic>
      <p:sp>
        <p:nvSpPr>
          <p:cNvPr id="3" name="Content Placeholder 2">
            <a:extLst>
              <a:ext uri="{FF2B5EF4-FFF2-40B4-BE49-F238E27FC236}">
                <a16:creationId xmlns:a16="http://schemas.microsoft.com/office/drawing/2014/main" id="{47B27CF9-2092-4BF3-8B40-CC82A3A3E17B}"/>
              </a:ext>
            </a:extLst>
          </p:cNvPr>
          <p:cNvSpPr>
            <a:spLocks noGrp="1"/>
          </p:cNvSpPr>
          <p:nvPr>
            <p:ph idx="1"/>
          </p:nvPr>
        </p:nvSpPr>
        <p:spPr>
          <a:xfrm>
            <a:off x="6420463" y="2438399"/>
            <a:ext cx="4572002" cy="3880514"/>
          </a:xfrm>
        </p:spPr>
        <p:txBody>
          <a:bodyPr>
            <a:normAutofit lnSpcReduction="10000"/>
          </a:bodyPr>
          <a:lstStyle/>
          <a:p>
            <a:pPr>
              <a:spcBef>
                <a:spcPts val="600"/>
              </a:spcBef>
            </a:pPr>
            <a:r>
              <a:rPr lang="en-US" sz="2000" dirty="0"/>
              <a:t>Strangled</a:t>
            </a:r>
          </a:p>
          <a:p>
            <a:pPr>
              <a:spcBef>
                <a:spcPts val="600"/>
              </a:spcBef>
            </a:pPr>
            <a:r>
              <a:rPr lang="en-US" sz="2000" dirty="0"/>
              <a:t>Burned</a:t>
            </a:r>
          </a:p>
          <a:p>
            <a:pPr>
              <a:spcBef>
                <a:spcPts val="600"/>
              </a:spcBef>
            </a:pPr>
            <a:r>
              <a:rPr lang="en-US" sz="2000" dirty="0"/>
              <a:t>Kicked</a:t>
            </a:r>
          </a:p>
          <a:p>
            <a:pPr>
              <a:spcBef>
                <a:spcPts val="600"/>
              </a:spcBef>
            </a:pPr>
            <a:r>
              <a:rPr lang="en-US" sz="2000" dirty="0"/>
              <a:t>Punched</a:t>
            </a:r>
          </a:p>
          <a:p>
            <a:pPr>
              <a:spcBef>
                <a:spcPts val="600"/>
              </a:spcBef>
            </a:pPr>
            <a:r>
              <a:rPr lang="en-US" sz="2000" dirty="0"/>
              <a:t>Penetrated with foreign objects</a:t>
            </a:r>
          </a:p>
          <a:p>
            <a:pPr>
              <a:spcBef>
                <a:spcPts val="600"/>
              </a:spcBef>
            </a:pPr>
            <a:endParaRPr lang="en-US" sz="2000" dirty="0"/>
          </a:p>
          <a:p>
            <a:pPr>
              <a:spcBef>
                <a:spcPts val="600"/>
              </a:spcBef>
            </a:pPr>
            <a:r>
              <a:rPr lang="en-US" sz="2000" b="1" dirty="0"/>
              <a:t>Substances Abuse (drugs, alcohol)</a:t>
            </a:r>
          </a:p>
          <a:p>
            <a:pPr lvl="1">
              <a:spcBef>
                <a:spcPts val="600"/>
              </a:spcBef>
            </a:pPr>
            <a:r>
              <a:rPr lang="en-US" sz="1800" b="1" dirty="0"/>
              <a:t>- to cope with trauma</a:t>
            </a:r>
          </a:p>
          <a:p>
            <a:pPr lvl="1">
              <a:spcBef>
                <a:spcPts val="600"/>
              </a:spcBef>
            </a:pPr>
            <a:r>
              <a:rPr lang="en-US" sz="1800" b="1" dirty="0"/>
              <a:t>- or forced on them by trafficker as means of control</a:t>
            </a:r>
          </a:p>
          <a:p>
            <a:pPr>
              <a:spcBef>
                <a:spcPts val="600"/>
              </a:spcBef>
            </a:pPr>
            <a:endParaRPr lang="en-US" sz="2000" dirty="0"/>
          </a:p>
        </p:txBody>
      </p:sp>
    </p:spTree>
    <p:extLst>
      <p:ext uri="{BB962C8B-B14F-4D97-AF65-F5344CB8AC3E}">
        <p14:creationId xmlns:p14="http://schemas.microsoft.com/office/powerpoint/2010/main" val="12987442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2118A2-AE8F-472B-B992-1EEE43D0AF93}"/>
              </a:ext>
            </a:extLst>
          </p:cNvPr>
          <p:cNvSpPr>
            <a:spLocks noGrp="1"/>
          </p:cNvSpPr>
          <p:nvPr>
            <p:ph type="title"/>
          </p:nvPr>
        </p:nvSpPr>
        <p:spPr>
          <a:xfrm>
            <a:off x="1016212" y="282578"/>
            <a:ext cx="9692640" cy="790570"/>
          </a:xfrm>
        </p:spPr>
        <p:txBody>
          <a:bodyPr/>
          <a:lstStyle/>
          <a:p>
            <a:r>
              <a:rPr lang="en-US" dirty="0"/>
              <a:t>Evidence, Summary, &amp; PICOT</a:t>
            </a:r>
          </a:p>
        </p:txBody>
      </p:sp>
      <p:sp>
        <p:nvSpPr>
          <p:cNvPr id="3" name="Content Placeholder 2">
            <a:extLst>
              <a:ext uri="{FF2B5EF4-FFF2-40B4-BE49-F238E27FC236}">
                <a16:creationId xmlns:a16="http://schemas.microsoft.com/office/drawing/2014/main" id="{D4401517-BA83-4D0F-8A3E-3CF3F7CCEB08}"/>
              </a:ext>
            </a:extLst>
          </p:cNvPr>
          <p:cNvSpPr>
            <a:spLocks noGrp="1"/>
          </p:cNvSpPr>
          <p:nvPr>
            <p:ph idx="1"/>
          </p:nvPr>
        </p:nvSpPr>
        <p:spPr>
          <a:xfrm>
            <a:off x="1220929" y="1337053"/>
            <a:ext cx="8595360" cy="5502274"/>
          </a:xfrm>
        </p:spPr>
        <p:txBody>
          <a:bodyPr>
            <a:normAutofit fontScale="92500" lnSpcReduction="10000"/>
          </a:bodyPr>
          <a:lstStyle/>
          <a:p>
            <a:r>
              <a:rPr lang="en-US" sz="2400" dirty="0"/>
              <a:t>- Misconceptions of HT and victims </a:t>
            </a:r>
          </a:p>
          <a:p>
            <a:r>
              <a:rPr lang="en-US" sz="2400" dirty="0"/>
              <a:t>- ~85% providers unaware of best referral services </a:t>
            </a:r>
          </a:p>
          <a:p>
            <a:r>
              <a:rPr lang="en-US" sz="2400" dirty="0"/>
              <a:t>- Positive outcomes from current screening &amp; training in non-clinical areas</a:t>
            </a:r>
          </a:p>
          <a:p>
            <a:r>
              <a:rPr lang="en-US" sz="2400" dirty="0"/>
              <a:t>- Confidence level ↑ in clinicians undergoing training &amp; screening</a:t>
            </a:r>
          </a:p>
          <a:p>
            <a:r>
              <a:rPr lang="en-US" sz="2400" dirty="0"/>
              <a:t>- Ask trauma-informed questions </a:t>
            </a:r>
            <a:r>
              <a:rPr lang="en-US" sz="2400" dirty="0">
                <a:sym typeface="Wingdings" panose="05000000000000000000" pitchFamily="2" charset="2"/>
              </a:rPr>
              <a:t> </a:t>
            </a:r>
            <a:r>
              <a:rPr lang="en-US" sz="2400" dirty="0"/>
              <a:t>↑ </a:t>
            </a:r>
            <a:r>
              <a:rPr lang="en-US" sz="2400" dirty="0">
                <a:sym typeface="Wingdings" panose="05000000000000000000" pitchFamily="2" charset="2"/>
              </a:rPr>
              <a:t>detection sensitivity </a:t>
            </a:r>
          </a:p>
          <a:p>
            <a:r>
              <a:rPr lang="en-US" sz="2400" dirty="0">
                <a:sym typeface="Wingdings" panose="05000000000000000000" pitchFamily="2" charset="2"/>
              </a:rPr>
              <a:t>- HT victims endure Physical &amp; Mental Health problems</a:t>
            </a:r>
            <a:br>
              <a:rPr lang="en-US" sz="2400" dirty="0">
                <a:sym typeface="Wingdings" panose="05000000000000000000" pitchFamily="2" charset="2"/>
              </a:rPr>
            </a:br>
            <a:r>
              <a:rPr lang="en-US" sz="2400" dirty="0">
                <a:sym typeface="Wingdings" panose="05000000000000000000" pitchFamily="2" charset="2"/>
              </a:rPr>
              <a:t/>
            </a:r>
            <a:br>
              <a:rPr lang="en-US" sz="2400" dirty="0">
                <a:sym typeface="Wingdings" panose="05000000000000000000" pitchFamily="2" charset="2"/>
              </a:rPr>
            </a:br>
            <a:r>
              <a:rPr lang="en-US" sz="2400" dirty="0">
                <a:sym typeface="Wingdings" panose="05000000000000000000" pitchFamily="2" charset="2"/>
              </a:rPr>
              <a:t/>
            </a:r>
            <a:br>
              <a:rPr lang="en-US" sz="2400" dirty="0">
                <a:sym typeface="Wingdings" panose="05000000000000000000" pitchFamily="2" charset="2"/>
              </a:rPr>
            </a:br>
            <a:r>
              <a:rPr lang="en-US" sz="2400" dirty="0"/>
              <a:t>General weakness of the studies: only few here were RCT and there were areas of potential research bias. Also, locations where studies were performed can vary and may not necessarily be generalizable to other regions. </a:t>
            </a:r>
          </a:p>
        </p:txBody>
      </p:sp>
    </p:spTree>
    <p:extLst>
      <p:ext uri="{BB962C8B-B14F-4D97-AF65-F5344CB8AC3E}">
        <p14:creationId xmlns:p14="http://schemas.microsoft.com/office/powerpoint/2010/main" val="1093253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76248C8-0720-48AB-91BA-5F530BB41E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A35A8C8-E2E8-4060-925A-296DC627F5A9}"/>
              </a:ext>
            </a:extLst>
          </p:cNvPr>
          <p:cNvSpPr>
            <a:spLocks noGrp="1"/>
          </p:cNvSpPr>
          <p:nvPr>
            <p:ph type="title"/>
          </p:nvPr>
        </p:nvSpPr>
        <p:spPr>
          <a:xfrm>
            <a:off x="1261871" y="365760"/>
            <a:ext cx="9858383" cy="1325562"/>
          </a:xfrm>
        </p:spPr>
        <p:txBody>
          <a:bodyPr>
            <a:normAutofit/>
          </a:bodyPr>
          <a:lstStyle/>
          <a:p>
            <a:r>
              <a:rPr lang="en-US" dirty="0"/>
              <a:t>Practical Implications </a:t>
            </a:r>
          </a:p>
        </p:txBody>
      </p:sp>
      <p:sp>
        <p:nvSpPr>
          <p:cNvPr id="12" name="Rectangle 11">
            <a:extLst>
              <a:ext uri="{FF2B5EF4-FFF2-40B4-BE49-F238E27FC236}">
                <a16:creationId xmlns:a16="http://schemas.microsoft.com/office/drawing/2014/main" id="{523BEDA7-D0B8-4802-8168-92452653BC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D2EFF34B-7B1A-4F9D-8CEE-A40962BC7C2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7B1AC32F-9633-4114-A28B-2DC754D610EA}"/>
              </a:ext>
            </a:extLst>
          </p:cNvPr>
          <p:cNvGraphicFramePr>
            <a:graphicFrameLocks noGrp="1"/>
          </p:cNvGraphicFramePr>
          <p:nvPr>
            <p:ph idx="1"/>
            <p:extLst>
              <p:ext uri="{D42A27DB-BD31-4B8C-83A1-F6EECF244321}">
                <p14:modId xmlns:p14="http://schemas.microsoft.com/office/powerpoint/2010/main" val="987303707"/>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603285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76248C8-0720-48AB-91BA-5F530BB41E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52C509-24BD-4806-A12D-51D9E8206E6E}"/>
              </a:ext>
            </a:extLst>
          </p:cNvPr>
          <p:cNvSpPr>
            <a:spLocks noGrp="1"/>
          </p:cNvSpPr>
          <p:nvPr>
            <p:ph type="title"/>
          </p:nvPr>
        </p:nvSpPr>
        <p:spPr>
          <a:xfrm>
            <a:off x="1261871" y="365760"/>
            <a:ext cx="9858383" cy="1325562"/>
          </a:xfrm>
        </p:spPr>
        <p:txBody>
          <a:bodyPr>
            <a:normAutofit/>
          </a:bodyPr>
          <a:lstStyle/>
          <a:p>
            <a:r>
              <a:rPr lang="en-US" sz="3700" b="1"/>
              <a:t>Gaps in Knowledge  &amp; Future Research</a:t>
            </a:r>
            <a:r>
              <a:rPr lang="en-US" sz="3700"/>
              <a:t/>
            </a:r>
            <a:br>
              <a:rPr lang="en-US" sz="3700"/>
            </a:br>
            <a:endParaRPr lang="en-US" sz="3700"/>
          </a:p>
        </p:txBody>
      </p:sp>
      <p:sp>
        <p:nvSpPr>
          <p:cNvPr id="12" name="Rectangle 11">
            <a:extLst>
              <a:ext uri="{FF2B5EF4-FFF2-40B4-BE49-F238E27FC236}">
                <a16:creationId xmlns:a16="http://schemas.microsoft.com/office/drawing/2014/main" id="{523BEDA7-D0B8-4802-8168-92452653BC9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D2EFF34B-7B1A-4F9D-8CEE-A40962BC7C2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FF2E137E-2CA7-4756-802D-578B53D10880}"/>
              </a:ext>
            </a:extLst>
          </p:cNvPr>
          <p:cNvGraphicFramePr>
            <a:graphicFrameLocks noGrp="1"/>
          </p:cNvGraphicFramePr>
          <p:nvPr>
            <p:ph idx="1"/>
            <p:extLst>
              <p:ext uri="{D42A27DB-BD31-4B8C-83A1-F6EECF244321}">
                <p14:modId xmlns:p14="http://schemas.microsoft.com/office/powerpoint/2010/main" val="3592880491"/>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19071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208BC-18BA-4AAB-95CF-D94541D0F60C}"/>
              </a:ext>
            </a:extLst>
          </p:cNvPr>
          <p:cNvSpPr>
            <a:spLocks noGrp="1"/>
          </p:cNvSpPr>
          <p:nvPr>
            <p:ph type="title"/>
          </p:nvPr>
        </p:nvSpPr>
        <p:spPr/>
        <p:txBody>
          <a:bodyPr/>
          <a:lstStyle/>
          <a:p>
            <a:r>
              <a:rPr lang="en-US" dirty="0"/>
              <a:t>Case</a:t>
            </a:r>
          </a:p>
        </p:txBody>
      </p:sp>
      <p:sp>
        <p:nvSpPr>
          <p:cNvPr id="3" name="Content Placeholder 2">
            <a:extLst>
              <a:ext uri="{FF2B5EF4-FFF2-40B4-BE49-F238E27FC236}">
                <a16:creationId xmlns:a16="http://schemas.microsoft.com/office/drawing/2014/main" id="{057A3E4A-0ED6-43C9-8C40-5EC551739C89}"/>
              </a:ext>
            </a:extLst>
          </p:cNvPr>
          <p:cNvSpPr>
            <a:spLocks noGrp="1"/>
          </p:cNvSpPr>
          <p:nvPr>
            <p:ph idx="1"/>
          </p:nvPr>
        </p:nvSpPr>
        <p:spPr>
          <a:xfrm>
            <a:off x="5473873" y="1828800"/>
            <a:ext cx="5730939" cy="4351337"/>
          </a:xfrm>
        </p:spPr>
        <p:txBody>
          <a:bodyPr>
            <a:normAutofit fontScale="92500" lnSpcReduction="10000"/>
          </a:bodyPr>
          <a:lstStyle/>
          <a:p>
            <a:r>
              <a:rPr lang="en-US" sz="2800" dirty="0"/>
              <a:t>14-year-old adolescent presents to the ER </a:t>
            </a:r>
          </a:p>
          <a:p>
            <a:r>
              <a:rPr lang="en-US" sz="2800" dirty="0"/>
              <a:t>She appears disheveled and nervous</a:t>
            </a:r>
          </a:p>
          <a:p>
            <a:r>
              <a:rPr lang="en-US" sz="2800" dirty="0"/>
              <a:t>Vague chief complaint of pain</a:t>
            </a:r>
          </a:p>
          <a:p>
            <a:r>
              <a:rPr lang="en-US" sz="2800" dirty="0"/>
              <a:t>Accompanied by an adult woman who does all the speaking </a:t>
            </a:r>
          </a:p>
          <a:p>
            <a:pPr marL="0" indent="0">
              <a:buNone/>
            </a:pPr>
            <a:endParaRPr lang="en-US" sz="2800" dirty="0"/>
          </a:p>
          <a:p>
            <a:pPr marL="0" indent="0" algn="ctr">
              <a:buNone/>
            </a:pPr>
            <a:r>
              <a:rPr lang="en-US" sz="3500" b="1" dirty="0"/>
              <a:t>What do you do?</a:t>
            </a:r>
          </a:p>
          <a:p>
            <a:endParaRPr lang="en-US" sz="2800" dirty="0"/>
          </a:p>
        </p:txBody>
      </p:sp>
      <p:pic>
        <p:nvPicPr>
          <p:cNvPr id="5" name="Picture 4">
            <a:extLst>
              <a:ext uri="{FF2B5EF4-FFF2-40B4-BE49-F238E27FC236}">
                <a16:creationId xmlns:a16="http://schemas.microsoft.com/office/drawing/2014/main" id="{4DD84812-7B0F-4E30-B44B-807E1EA22785}"/>
              </a:ext>
            </a:extLst>
          </p:cNvPr>
          <p:cNvPicPr>
            <a:picLocks noChangeAspect="1"/>
          </p:cNvPicPr>
          <p:nvPr/>
        </p:nvPicPr>
        <p:blipFill>
          <a:blip r:embed="rId3"/>
          <a:stretch>
            <a:fillRect/>
          </a:stretch>
        </p:blipFill>
        <p:spPr>
          <a:xfrm>
            <a:off x="0" y="2192772"/>
            <a:ext cx="5305425" cy="3324225"/>
          </a:xfrm>
          <a:prstGeom prst="rect">
            <a:avLst/>
          </a:prstGeom>
        </p:spPr>
      </p:pic>
    </p:spTree>
    <p:extLst>
      <p:ext uri="{BB962C8B-B14F-4D97-AF65-F5344CB8AC3E}">
        <p14:creationId xmlns:p14="http://schemas.microsoft.com/office/powerpoint/2010/main" val="5552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2A1B4-6576-468C-8998-E98704E61D17}"/>
              </a:ext>
            </a:extLst>
          </p:cNvPr>
          <p:cNvSpPr>
            <a:spLocks noGrp="1"/>
          </p:cNvSpPr>
          <p:nvPr>
            <p:ph type="title"/>
          </p:nvPr>
        </p:nvSpPr>
        <p:spPr>
          <a:xfrm>
            <a:off x="3304674" y="365760"/>
            <a:ext cx="7649838" cy="1325562"/>
          </a:xfrm>
        </p:spPr>
        <p:txBody>
          <a:bodyPr>
            <a:normAutofit/>
          </a:bodyPr>
          <a:lstStyle/>
          <a:p>
            <a:r>
              <a:rPr lang="en-US" dirty="0"/>
              <a:t>National Human Trafficking Resource Center (NHTRC)</a:t>
            </a:r>
          </a:p>
        </p:txBody>
      </p:sp>
      <p:sp>
        <p:nvSpPr>
          <p:cNvPr id="3" name="Content Placeholder 2">
            <a:extLst>
              <a:ext uri="{FF2B5EF4-FFF2-40B4-BE49-F238E27FC236}">
                <a16:creationId xmlns:a16="http://schemas.microsoft.com/office/drawing/2014/main" id="{1F409081-17DE-47BB-A44A-623B94E3B0FE}"/>
              </a:ext>
            </a:extLst>
          </p:cNvPr>
          <p:cNvSpPr>
            <a:spLocks noGrp="1"/>
          </p:cNvSpPr>
          <p:nvPr>
            <p:ph idx="1"/>
          </p:nvPr>
        </p:nvSpPr>
        <p:spPr>
          <a:xfrm>
            <a:off x="287072" y="2398796"/>
            <a:ext cx="7108339" cy="3639872"/>
          </a:xfrm>
        </p:spPr>
        <p:txBody>
          <a:bodyPr>
            <a:normAutofit fontScale="92500"/>
          </a:bodyPr>
          <a:lstStyle/>
          <a:p>
            <a:r>
              <a:rPr lang="en-US" sz="2800" b="1" dirty="0"/>
              <a:t>Call 1-888-373-7888		</a:t>
            </a:r>
          </a:p>
          <a:p>
            <a:r>
              <a:rPr lang="en-US" sz="2800" b="1" dirty="0"/>
              <a:t>Text "BEFREE" or "HELP" to 233733	</a:t>
            </a:r>
            <a:endParaRPr lang="en-US" sz="2800" dirty="0"/>
          </a:p>
          <a:p>
            <a:r>
              <a:rPr lang="en-US" sz="2800" b="1" dirty="0"/>
              <a:t>or email </a:t>
            </a:r>
            <a:r>
              <a:rPr lang="en-US" sz="2800" b="1" dirty="0">
                <a:hlinkClick r:id="rId3"/>
              </a:rPr>
              <a:t>help@humantraffickinghotline.org</a:t>
            </a:r>
            <a:endParaRPr lang="en-US" sz="2800" b="1" dirty="0"/>
          </a:p>
          <a:p>
            <a:endParaRPr lang="en-US" sz="2800" b="1" dirty="0"/>
          </a:p>
          <a:p>
            <a:r>
              <a:rPr lang="en-US" sz="2800" b="1" dirty="0"/>
              <a:t>Submit a tip online:</a:t>
            </a:r>
            <a:r>
              <a:rPr lang="en-US" sz="2800" dirty="0">
                <a:hlinkClick r:id="rId4"/>
              </a:rPr>
              <a:t/>
            </a:r>
            <a:br>
              <a:rPr lang="en-US" sz="2800" dirty="0">
                <a:hlinkClick r:id="rId4"/>
              </a:rPr>
            </a:br>
            <a:r>
              <a:rPr lang="en-US" sz="2800" dirty="0">
                <a:hlinkClick r:id="rId4"/>
              </a:rPr>
              <a:t>https://humantraffickinghotline.org/</a:t>
            </a:r>
            <a:endParaRPr lang="en-US" sz="2800" dirty="0"/>
          </a:p>
          <a:p>
            <a:endParaRPr lang="en-US" sz="2800" dirty="0"/>
          </a:p>
        </p:txBody>
      </p:sp>
      <p:pic>
        <p:nvPicPr>
          <p:cNvPr id="7" name="Graphic 6" descr="Speaker Phone">
            <a:extLst>
              <a:ext uri="{FF2B5EF4-FFF2-40B4-BE49-F238E27FC236}">
                <a16:creationId xmlns:a16="http://schemas.microsoft.com/office/drawing/2014/main" id="{C87A1CBE-C82E-4CF7-9611-9B6EACC40E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6679706" y="1933575"/>
            <a:ext cx="3639872" cy="3639872"/>
          </a:xfrm>
          <a:prstGeom prst="rect">
            <a:avLst/>
          </a:prstGeom>
        </p:spPr>
      </p:pic>
      <p:pic>
        <p:nvPicPr>
          <p:cNvPr id="5" name="Picture 4">
            <a:extLst>
              <a:ext uri="{FF2B5EF4-FFF2-40B4-BE49-F238E27FC236}">
                <a16:creationId xmlns:a16="http://schemas.microsoft.com/office/drawing/2014/main" id="{4E70E173-5A30-44FA-85A5-E3D76CCFB011}"/>
              </a:ext>
            </a:extLst>
          </p:cNvPr>
          <p:cNvPicPr>
            <a:picLocks noChangeAspect="1"/>
          </p:cNvPicPr>
          <p:nvPr/>
        </p:nvPicPr>
        <p:blipFill>
          <a:blip r:embed="rId7"/>
          <a:stretch>
            <a:fillRect/>
          </a:stretch>
        </p:blipFill>
        <p:spPr>
          <a:xfrm>
            <a:off x="0" y="0"/>
            <a:ext cx="2953337" cy="1933575"/>
          </a:xfrm>
          <a:prstGeom prst="rect">
            <a:avLst/>
          </a:prstGeom>
        </p:spPr>
      </p:pic>
    </p:spTree>
    <p:extLst>
      <p:ext uri="{BB962C8B-B14F-4D97-AF65-F5344CB8AC3E}">
        <p14:creationId xmlns:p14="http://schemas.microsoft.com/office/powerpoint/2010/main" val="39894905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75F45-871E-4DB3-BE48-66D321DCB7F0}"/>
              </a:ext>
            </a:extLst>
          </p:cNvPr>
          <p:cNvSpPr>
            <a:spLocks noGrp="1"/>
          </p:cNvSpPr>
          <p:nvPr>
            <p:ph type="title"/>
          </p:nvPr>
        </p:nvSpPr>
        <p:spPr>
          <a:xfrm>
            <a:off x="214314" y="0"/>
            <a:ext cx="9692640" cy="777922"/>
          </a:xfrm>
        </p:spPr>
        <p:txBody>
          <a:bodyPr/>
          <a:lstStyle/>
          <a:p>
            <a:r>
              <a:rPr lang="en-US" dirty="0"/>
              <a:t>References </a:t>
            </a:r>
          </a:p>
        </p:txBody>
      </p:sp>
      <p:sp>
        <p:nvSpPr>
          <p:cNvPr id="4" name="Rectangle 1">
            <a:extLst>
              <a:ext uri="{FF2B5EF4-FFF2-40B4-BE49-F238E27FC236}">
                <a16:creationId xmlns:a16="http://schemas.microsoft.com/office/drawing/2014/main" id="{C74CFEB3-C9C6-40CE-A64F-1CE85F41F5DE}"/>
              </a:ext>
            </a:extLst>
          </p:cNvPr>
          <p:cNvSpPr>
            <a:spLocks noGrp="1" noChangeArrowheads="1"/>
          </p:cNvSpPr>
          <p:nvPr>
            <p:ph idx="1"/>
          </p:nvPr>
        </p:nvSpPr>
        <p:spPr bwMode="auto">
          <a:xfrm>
            <a:off x="214314" y="788236"/>
            <a:ext cx="10922259" cy="6432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52352"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ILO says forced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labour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generates annual profits of US$ 150 billion. International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Labour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Organization Web site. http://www.ilo.org/global/about-the-ilo/newsroom/news/WCMS_243201/lang--en/index.htm. Updated 2014.</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Protocol to prevent, suppress and punish trafficking in persons especially women and children, supplementing the united nations convention against transnational organized crime. United Nations Human Rights Office of the High Commissioner Web site. https://www.ohchr.org/en/professionalinterest/pages/protocoltraffickinginpersons.aspx. Updated 2000. Accessed Dec 23, 2019.</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Global Estimates of Modern Slavery: Forced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Labour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and Forced Marriage. International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Labour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Organization Web site. http://www.ilo.org/global/publications/books/WCMS_575479/lang--en/index.htm. Updated September 19, 2017. Accessed December 23, 2019.</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The Facts. Polaris. https://polarisproject.org/human-trafficking/facts. Published November 9, 2018. Accessed December 23, 2019.</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Lederer L, Wetzel CA. </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The health consequences of sex trafficking and their implications for identifying victims in healthcare facilities. </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Vol 23. Annals of Health Law; 2014:61-91</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Beck ME,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Lineer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MM, Melzer-Lange M, Simpson P, Nugent M,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Rabbitt</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A. Medical providers’ understanding of sex trafficking and their experience with at-risk patients. </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Pediatrics</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2015;135(4):e895.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doi</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10.1542/peds.2014-2814.</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Viergever</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RF, West H, Borland R, Zimmerman C. Health care providers and human trafficking: What do they know, what do they need to know? findings from the middle east, the caribbean, and central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america</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Frontiers in public health</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2015;3:6.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doi</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10.3389/fpubh.2015.00006.</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Katsanis</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SH, Huang E, Young A, Grant V, Warner E, Larson S, et al. (2019) Caring for trafficked and unidentified patients in the EHR shadows: Shining a light by sharing the data. </a:t>
            </a:r>
            <a:r>
              <a:rPr kumimoji="0" lang="en-US" altLang="en-US" sz="1400" b="0" i="1"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PLoS</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ONE</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14(3): e0213766. </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xmlns="" val="tx"/>
                    </a:ext>
                  </a:extLst>
                </a:hlinkClick>
              </a:rPr>
              <a:t>https://doi.org/10.1371/journal.pone.0213766</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Ferguson K. M.,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Soydan</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H., Lee S. -Y., Yamanaka A., Freer A. S.,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Xie</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B. Evaluation of the CSEC community intervention project (CCIP) in five U.S. cities; evaluation of the CSEC community intervention project (CCIP) in five U.S. cities. </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Eval Rev</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2009;33(6):568-597.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doi</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10.1177/0193841X09346132.</a:t>
            </a:r>
            <a:b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br>
            <a:endParaRPr kumimoji="0" lang="en-US" altLang="en-US" sz="1000" b="0" i="0" u="none" strike="noStrike" cap="none" normalizeH="0" baseline="0" dirty="0">
              <a:ln>
                <a:noFill/>
              </a:ln>
              <a:effectLst/>
            </a:endParaRP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McMahon-Howard J, Reimers B. An evaluation of a child welfare training program on the commercial sexual exploitation of children (CSEC). </a:t>
            </a:r>
            <a:r>
              <a:rPr kumimoji="0" lang="en-US" altLang="en-US" sz="1400" b="0" i="1"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Evaluation and Program Planning</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2013;40:1-9. </a:t>
            </a:r>
            <a:r>
              <a:rPr kumimoji="0" lang="en-US" altLang="en-US" sz="1400" b="0" i="0" u="none" strike="noStrike" cap="none" normalizeH="0" baseline="0" dirty="0" err="1">
                <a:ln>
                  <a:noFill/>
                </a:ln>
                <a:effectLst/>
                <a:latin typeface="Calibri" panose="020F0502020204030204" pitchFamily="34" charset="0"/>
                <a:ea typeface="Calibri" panose="020F0502020204030204" pitchFamily="34" charset="0"/>
                <a:cs typeface="Times New Roman" panose="02020603050405020304" pitchFamily="18" charset="0"/>
              </a:rPr>
              <a:t>doi</a:t>
            </a:r>
            <a:r>
              <a:rPr kumimoji="0" lang="en-US" altLang="en-US" sz="1400" b="0" i="0" u="none" strike="noStrike" cap="none" normalizeH="0" baseline="0" dirty="0">
                <a:ln>
                  <a:noFill/>
                </a:ln>
                <a:effectLst/>
                <a:latin typeface="Calibri" panose="020F0502020204030204" pitchFamily="34" charset="0"/>
                <a:ea typeface="Calibri" panose="020F0502020204030204" pitchFamily="34" charset="0"/>
                <a:cs typeface="Times New Roman" panose="02020603050405020304" pitchFamily="18" charset="0"/>
              </a:rPr>
              <a:t>: 10.1016/j.evalprogplan.2013.04.002.</a:t>
            </a:r>
          </a:p>
          <a:p>
            <a:pPr marL="228600" marR="0" lvl="0" indent="-228600" algn="l" defTabSz="914400" rtl="0" eaLnBrk="0" fontAlgn="base" latinLnBrk="0" hangingPunct="0">
              <a:lnSpc>
                <a:spcPct val="100000"/>
              </a:lnSpc>
              <a:spcBef>
                <a:spcPct val="0"/>
              </a:spcBef>
              <a:spcAft>
                <a:spcPct val="0"/>
              </a:spcAft>
              <a:buClrTx/>
              <a:buSzTx/>
              <a:buFont typeface="+mj-lt"/>
              <a:buAutoNum type="arabicPeriod"/>
              <a:tabLst/>
            </a:pPr>
            <a:endParaRPr kumimoji="0" lang="en-US" altLang="en-US" sz="2400" b="0" i="0" u="none" strike="noStrike" cap="none" normalizeH="0" baseline="0" dirty="0">
              <a:ln>
                <a:noFill/>
              </a:ln>
              <a:effectLst/>
            </a:endParaRPr>
          </a:p>
        </p:txBody>
      </p:sp>
    </p:spTree>
    <p:extLst>
      <p:ext uri="{BB962C8B-B14F-4D97-AF65-F5344CB8AC3E}">
        <p14:creationId xmlns:p14="http://schemas.microsoft.com/office/powerpoint/2010/main" val="3227931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339B82-5AE4-4B12-98B5-EA0A347562B8}"/>
              </a:ext>
            </a:extLst>
          </p:cNvPr>
          <p:cNvSpPr>
            <a:spLocks noGrp="1"/>
          </p:cNvSpPr>
          <p:nvPr>
            <p:ph idx="1"/>
          </p:nvPr>
        </p:nvSpPr>
        <p:spPr>
          <a:xfrm>
            <a:off x="450376" y="368490"/>
            <a:ext cx="10686197" cy="6346209"/>
          </a:xfrm>
        </p:spPr>
        <p:txBody>
          <a:bodyPr>
            <a:normAutofit fontScale="92500" lnSpcReduction="10000"/>
          </a:bodyPr>
          <a:lstStyle/>
          <a:p>
            <a:pPr marL="228600" lvl="0" indent="-228600" eaLnBrk="0" fontAlgn="base" hangingPunct="0">
              <a:lnSpc>
                <a:spcPct val="100000"/>
              </a:lnSpc>
              <a:spcBef>
                <a:spcPct val="0"/>
              </a:spcBef>
              <a:spcAft>
                <a:spcPct val="0"/>
              </a:spcAft>
              <a:buClrTx/>
              <a:buSzTx/>
              <a:buFont typeface="+mj-lt"/>
              <a:buAutoNum type="arabicPeriod" startAt="11"/>
            </a:pP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err="1">
                <a:latin typeface="Calibri" panose="020F0502020204030204" pitchFamily="34" charset="0"/>
                <a:ea typeface="Calibri" panose="020F0502020204030204" pitchFamily="34" charset="0"/>
                <a:cs typeface="Times New Roman" panose="02020603050405020304" pitchFamily="18" charset="0"/>
              </a:rPr>
              <a:t>Mostajabian</a:t>
            </a:r>
            <a:r>
              <a:rPr lang="en-US" altLang="en-US" sz="1600" dirty="0">
                <a:latin typeface="Calibri" panose="020F0502020204030204" pitchFamily="34" charset="0"/>
                <a:ea typeface="Calibri" panose="020F0502020204030204" pitchFamily="34" charset="0"/>
                <a:cs typeface="Times New Roman" panose="02020603050405020304" pitchFamily="18" charset="0"/>
              </a:rPr>
              <a:t> S, Santa Maria D,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Wiemann</a:t>
            </a:r>
            <a:r>
              <a:rPr lang="en-US" altLang="en-US" sz="1600" dirty="0">
                <a:latin typeface="Calibri" panose="020F0502020204030204" pitchFamily="34" charset="0"/>
                <a:ea typeface="Calibri" panose="020F0502020204030204" pitchFamily="34" charset="0"/>
                <a:cs typeface="Times New Roman" panose="02020603050405020304" pitchFamily="18" charset="0"/>
              </a:rPr>
              <a:t> C, Newlin E,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Bocchini</a:t>
            </a:r>
            <a:r>
              <a:rPr lang="en-US" altLang="en-US" sz="1600" dirty="0">
                <a:latin typeface="Calibri" panose="020F0502020204030204" pitchFamily="34" charset="0"/>
                <a:ea typeface="Calibri" panose="020F0502020204030204" pitchFamily="34" charset="0"/>
                <a:cs typeface="Times New Roman" panose="02020603050405020304" pitchFamily="18" charset="0"/>
              </a:rPr>
              <a:t> C. Identifying sexual and labor exploitation among sheltered youth experiencing homelessness: A comparison of screening methods.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International Journal of Environmental Research and Public Health</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2019;16(3).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10.3390/ijerph16030363.</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Chisolm-Straker M, Richardson LD,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Cossio</a:t>
            </a:r>
            <a:r>
              <a:rPr lang="en-US" altLang="en-US" sz="1600" dirty="0">
                <a:latin typeface="Calibri" panose="020F0502020204030204" pitchFamily="34" charset="0"/>
                <a:ea typeface="Calibri" panose="020F0502020204030204" pitchFamily="34" charset="0"/>
                <a:cs typeface="Times New Roman" panose="02020603050405020304" pitchFamily="18" charset="0"/>
              </a:rPr>
              <a:t> T. Combating slavery in the 21st century: The role of emergency medicine.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J Health Care Poor Underserved</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2012;23(3):980-987.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10.1353/hpu.2012.0091.</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Grace AM, Lippert S, Collins K, et al. Educating health care professionals on human trafficking. </a:t>
            </a:r>
            <a:r>
              <a:rPr lang="en-US" altLang="en-US" sz="1600" i="1" dirty="0" err="1">
                <a:latin typeface="Calibri" panose="020F0502020204030204" pitchFamily="34" charset="0"/>
                <a:ea typeface="Calibri" panose="020F0502020204030204" pitchFamily="34" charset="0"/>
                <a:cs typeface="Times New Roman" panose="02020603050405020304" pitchFamily="18" charset="0"/>
              </a:rPr>
              <a:t>Pediatr</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 </a:t>
            </a:r>
            <a:r>
              <a:rPr lang="en-US" altLang="en-US" sz="1600" i="1" dirty="0" err="1">
                <a:latin typeface="Calibri" panose="020F0502020204030204" pitchFamily="34" charset="0"/>
                <a:ea typeface="Calibri" panose="020F0502020204030204" pitchFamily="34" charset="0"/>
                <a:cs typeface="Times New Roman" panose="02020603050405020304" pitchFamily="18" charset="0"/>
              </a:rPr>
              <a:t>Emerg</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 Care</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2014;30(12):856-861.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10.1097/PEC.0000000000000287.</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err="1">
                <a:latin typeface="Calibri" panose="020F0502020204030204" pitchFamily="34" charset="0"/>
                <a:ea typeface="Calibri" panose="020F0502020204030204" pitchFamily="34" charset="0"/>
                <a:cs typeface="Times New Roman" panose="02020603050405020304" pitchFamily="18" charset="0"/>
              </a:rPr>
              <a:t>Egyud</a:t>
            </a:r>
            <a:r>
              <a:rPr lang="en-US" altLang="en-US" sz="1600" dirty="0">
                <a:latin typeface="Calibri" panose="020F0502020204030204" pitchFamily="34" charset="0"/>
                <a:ea typeface="Calibri" panose="020F0502020204030204" pitchFamily="34" charset="0"/>
                <a:cs typeface="Times New Roman" panose="02020603050405020304" pitchFamily="18" charset="0"/>
              </a:rPr>
              <a:t> A, Stephens K, Swanson-Bierman B,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DiCuccio</a:t>
            </a:r>
            <a:r>
              <a:rPr lang="en-US" altLang="en-US" sz="1600" dirty="0">
                <a:latin typeface="Calibri" panose="020F0502020204030204" pitchFamily="34" charset="0"/>
                <a:ea typeface="Calibri" panose="020F0502020204030204" pitchFamily="34" charset="0"/>
                <a:cs typeface="Times New Roman" panose="02020603050405020304" pitchFamily="18" charset="0"/>
              </a:rPr>
              <a:t> M, Whiteman K. Implementation of human trafficking education and treatment algorithm in the emergency department.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Journal of Emergency Nursing</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2017;43(6):526-531.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10.1016/j.jen.2017.01.008.</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Greenbaum VJ, Livings MS, Lai BS, et al. Evaluation of a tool to identify child sex trafficking victims in multiple healthcare settings.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Journal of Adolescent Health</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2018;63(6):745-752. </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10.1016/j.jadohealth.2018.06.032.</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Greenbaum VJ, Dodd M, McCracken C. A short screening tool to identify victims of child sex trafficking in the health care setting. </a:t>
            </a:r>
            <a:r>
              <a:rPr lang="en-US" altLang="en-US" sz="1600" i="1" dirty="0" err="1">
                <a:latin typeface="Calibri" panose="020F0502020204030204" pitchFamily="34" charset="0"/>
                <a:ea typeface="Calibri" panose="020F0502020204030204" pitchFamily="34" charset="0"/>
                <a:cs typeface="Times New Roman" panose="02020603050405020304" pitchFamily="18" charset="0"/>
              </a:rPr>
              <a:t>Pediatr</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 </a:t>
            </a:r>
            <a:r>
              <a:rPr lang="en-US" altLang="en-US" sz="1600" i="1" dirty="0" err="1">
                <a:latin typeface="Calibri" panose="020F0502020204030204" pitchFamily="34" charset="0"/>
                <a:ea typeface="Calibri" panose="020F0502020204030204" pitchFamily="34" charset="0"/>
                <a:cs typeface="Times New Roman" panose="02020603050405020304" pitchFamily="18" charset="0"/>
              </a:rPr>
              <a:t>Emerg</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 Care</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2018;34(1).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10.1097/PEC.0000000000000602.</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Powell C, Dickins K,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Stoklosa</a:t>
            </a:r>
            <a:r>
              <a:rPr lang="en-US" altLang="en-US" sz="1600" dirty="0">
                <a:latin typeface="Calibri" panose="020F0502020204030204" pitchFamily="34" charset="0"/>
                <a:ea typeface="Calibri" panose="020F0502020204030204" pitchFamily="34" charset="0"/>
                <a:cs typeface="Times New Roman" panose="02020603050405020304" pitchFamily="18" charset="0"/>
              </a:rPr>
              <a:t> H. Training US health care professionals on human trafficking: Where do we go from here?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Medical education online</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2017;22(1):1267980.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doi</a:t>
            </a:r>
            <a:r>
              <a:rPr lang="en-US" altLang="en-US" sz="1600" dirty="0">
                <a:latin typeface="Calibri" panose="020F0502020204030204" pitchFamily="34" charset="0"/>
                <a:ea typeface="Calibri" panose="020F0502020204030204" pitchFamily="34" charset="0"/>
                <a:cs typeface="Times New Roman" panose="02020603050405020304" pitchFamily="18" charset="0"/>
              </a:rPr>
              <a:t>: 10.1080/10872981.2017.1267980.</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Hom K.A., Woods S.J. Trauma and its Aftermath for Commercially Sexually Exploited Women as Told by Front-Line Service Providers.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Issues in Mental Health Nursing</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2013;34(2):75-81. doi:10.3109/01612840.2012.723300.</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err="1">
                <a:latin typeface="Calibri" panose="020F0502020204030204" pitchFamily="34" charset="0"/>
                <a:ea typeface="Calibri" panose="020F0502020204030204" pitchFamily="34" charset="0"/>
                <a:cs typeface="Times New Roman" panose="02020603050405020304" pitchFamily="18" charset="0"/>
              </a:rPr>
              <a:t>Recknor</a:t>
            </a:r>
            <a:r>
              <a:rPr lang="en-US" altLang="en-US" sz="1600" dirty="0">
                <a:latin typeface="Calibri" panose="020F0502020204030204" pitchFamily="34" charset="0"/>
                <a:ea typeface="Calibri" panose="020F0502020204030204" pitchFamily="34" charset="0"/>
                <a:cs typeface="Times New Roman" panose="02020603050405020304" pitchFamily="18" charset="0"/>
              </a:rPr>
              <a:t> FH,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Gemeinhardt</a:t>
            </a:r>
            <a:r>
              <a:rPr lang="en-US" altLang="en-US" sz="1600" dirty="0">
                <a:latin typeface="Calibri" panose="020F0502020204030204" pitchFamily="34" charset="0"/>
                <a:ea typeface="Calibri" panose="020F0502020204030204" pitchFamily="34" charset="0"/>
                <a:cs typeface="Times New Roman" panose="02020603050405020304" pitchFamily="18" charset="0"/>
              </a:rPr>
              <a:t> G, Selwyn BJ. Health-care provider challenges to the identification of human trafficking in health-care settings: A qualitative study.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Journal of Human Trafficking</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2017;4(3):213-230. doi:10.1080/23322705.2017.1348740.</a:t>
            </a:r>
            <a:br>
              <a:rPr lang="en-US" altLang="en-US" sz="1600" dirty="0">
                <a:latin typeface="Calibri" panose="020F0502020204030204" pitchFamily="34" charset="0"/>
                <a:ea typeface="Calibri" panose="020F0502020204030204" pitchFamily="34" charset="0"/>
                <a:cs typeface="Times New Roman" panose="02020603050405020304" pitchFamily="18" charset="0"/>
              </a:rPr>
            </a:br>
            <a:endParaRPr lang="en-US" altLang="en-US" sz="900" dirty="0"/>
          </a:p>
          <a:p>
            <a:pPr marL="228600" lvl="0" indent="-228600" eaLnBrk="0" fontAlgn="base" hangingPunct="0">
              <a:lnSpc>
                <a:spcPct val="100000"/>
              </a:lnSpc>
              <a:spcBef>
                <a:spcPct val="0"/>
              </a:spcBef>
              <a:spcAft>
                <a:spcPct val="0"/>
              </a:spcAft>
              <a:buClrTx/>
              <a:buSzTx/>
              <a:buFont typeface="+mj-lt"/>
              <a:buAutoNum type="arabicPeriod" startAt="11"/>
            </a:pPr>
            <a:r>
              <a:rPr lang="en-US" altLang="en-US" sz="1600" dirty="0">
                <a:latin typeface="Calibri" panose="020F0502020204030204" pitchFamily="34" charset="0"/>
                <a:ea typeface="Calibri" panose="020F0502020204030204" pitchFamily="34" charset="0"/>
                <a:cs typeface="Times New Roman" panose="02020603050405020304" pitchFamily="18" charset="0"/>
              </a:rPr>
              <a:t>Baldwin SB, Eisenman DP, Sayles JN, </a:t>
            </a:r>
            <a:r>
              <a:rPr lang="en-US" altLang="en-US" sz="1600" dirty="0" err="1">
                <a:latin typeface="Calibri" panose="020F0502020204030204" pitchFamily="34" charset="0"/>
                <a:ea typeface="Calibri" panose="020F0502020204030204" pitchFamily="34" charset="0"/>
                <a:cs typeface="Times New Roman" panose="02020603050405020304" pitchFamily="18" charset="0"/>
              </a:rPr>
              <a:t>Gery</a:t>
            </a:r>
            <a:r>
              <a:rPr lang="en-US" altLang="en-US" sz="1600" dirty="0">
                <a:latin typeface="Calibri" panose="020F0502020204030204" pitchFamily="34" charset="0"/>
                <a:ea typeface="Calibri" panose="020F0502020204030204" pitchFamily="34" charset="0"/>
                <a:cs typeface="Times New Roman" panose="02020603050405020304" pitchFamily="18" charset="0"/>
              </a:rPr>
              <a:t> R, Chuang KS. Identification of human trafficking victims in health care settings. </a:t>
            </a:r>
            <a:r>
              <a:rPr lang="en-US" altLang="en-US" sz="1600" i="1" dirty="0">
                <a:latin typeface="Calibri" panose="020F0502020204030204" pitchFamily="34" charset="0"/>
                <a:ea typeface="Calibri" panose="020F0502020204030204" pitchFamily="34" charset="0"/>
                <a:cs typeface="Times New Roman" panose="02020603050405020304" pitchFamily="18" charset="0"/>
              </a:rPr>
              <a:t>Health Hum Rights</a:t>
            </a:r>
            <a:r>
              <a:rPr lang="en-US" altLang="en-US" sz="1600" dirty="0">
                <a:latin typeface="Calibri" panose="020F0502020204030204" pitchFamily="34" charset="0"/>
                <a:ea typeface="Calibri" panose="020F0502020204030204" pitchFamily="34" charset="0"/>
                <a:cs typeface="Times New Roman" panose="02020603050405020304" pitchFamily="18" charset="0"/>
              </a:rPr>
              <a:t>. 2011;13(1):36. http://0-search.ebscohost.com.pacificatclassic.pacific.edu/login.aspx?direct=true&amp;db=edsjsr&amp;AN=edsjsr.healhumarigh.13.1.36&amp;site=eds-live&amp;scope=site&amp;CUSTID=s8968023. Accessed February 9, 2020.</a:t>
            </a:r>
            <a:endParaRPr lang="en-US" altLang="en-US" sz="2800" dirty="0"/>
          </a:p>
          <a:p>
            <a:endParaRPr lang="en-US" sz="1600" dirty="0"/>
          </a:p>
        </p:txBody>
      </p:sp>
    </p:spTree>
    <p:extLst>
      <p:ext uri="{BB962C8B-B14F-4D97-AF65-F5344CB8AC3E}">
        <p14:creationId xmlns:p14="http://schemas.microsoft.com/office/powerpoint/2010/main" val="3081873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D5E0904-721C-4D68-9EB8-1C9752E329A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2" name="Rectangle 11">
            <a:extLst>
              <a:ext uri="{FF2B5EF4-FFF2-40B4-BE49-F238E27FC236}">
                <a16:creationId xmlns:a16="http://schemas.microsoft.com/office/drawing/2014/main" id="{D0CDF5D3-7220-42A0-9D37-ECF3BF283B3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5105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64BC717F-58B3-4A4E-BC3B-1B11323AD5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5105400"/>
            <a:ext cx="10835640" cy="17526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725A537-5294-4040-B84D-5DD957360799}"/>
              </a:ext>
            </a:extLst>
          </p:cNvPr>
          <p:cNvSpPr>
            <a:spLocks noGrp="1"/>
          </p:cNvSpPr>
          <p:nvPr>
            <p:ph type="title"/>
          </p:nvPr>
        </p:nvSpPr>
        <p:spPr>
          <a:xfrm>
            <a:off x="944183" y="5181600"/>
            <a:ext cx="10156435" cy="1076324"/>
          </a:xfrm>
        </p:spPr>
        <p:txBody>
          <a:bodyPr vert="horz" lIns="91440" tIns="45720" rIns="91440" bIns="45720" rtlCol="0" anchor="b">
            <a:normAutofit/>
          </a:bodyPr>
          <a:lstStyle/>
          <a:p>
            <a:pPr>
              <a:lnSpc>
                <a:spcPct val="85000"/>
              </a:lnSpc>
            </a:pPr>
            <a:r>
              <a:rPr lang="en-US" sz="5400">
                <a:solidFill>
                  <a:srgbClr val="FFFFFF"/>
                </a:solidFill>
              </a:rPr>
              <a:t>Questions?</a:t>
            </a:r>
          </a:p>
        </p:txBody>
      </p:sp>
      <p:sp>
        <p:nvSpPr>
          <p:cNvPr id="16" name="Rectangle 15">
            <a:extLst>
              <a:ext uri="{FF2B5EF4-FFF2-40B4-BE49-F238E27FC236}">
                <a16:creationId xmlns:a16="http://schemas.microsoft.com/office/drawing/2014/main" id="{1EE75710-64C5-4CA8-8A7C-82EE4125C90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Help">
            <a:extLst>
              <a:ext uri="{FF2B5EF4-FFF2-40B4-BE49-F238E27FC236}">
                <a16:creationId xmlns:a16="http://schemas.microsoft.com/office/drawing/2014/main" id="{042DCA4F-4536-45D2-B7B1-DFF28F90B0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982021" y="640081"/>
            <a:ext cx="3825240" cy="3825240"/>
          </a:xfrm>
          <a:prstGeom prst="rect">
            <a:avLst/>
          </a:prstGeom>
        </p:spPr>
      </p:pic>
      <p:sp>
        <p:nvSpPr>
          <p:cNvPr id="18" name="Rectangle 17">
            <a:extLst>
              <a:ext uri="{FF2B5EF4-FFF2-40B4-BE49-F238E27FC236}">
                <a16:creationId xmlns:a16="http://schemas.microsoft.com/office/drawing/2014/main" id="{435050B1-74E1-4A81-923D-0F5971A3BC0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6402423"/>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608CE-224E-4B12-8F4E-822E9D557B48}"/>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D9B9A500-05AF-4831-AF03-BFFEBD4DB5E8}"/>
              </a:ext>
            </a:extLst>
          </p:cNvPr>
          <p:cNvSpPr>
            <a:spLocks noGrp="1"/>
          </p:cNvSpPr>
          <p:nvPr>
            <p:ph idx="1"/>
          </p:nvPr>
        </p:nvSpPr>
        <p:spPr>
          <a:xfrm>
            <a:off x="1261871" y="1828800"/>
            <a:ext cx="9437973" cy="4858603"/>
          </a:xfrm>
        </p:spPr>
        <p:txBody>
          <a:bodyPr>
            <a:normAutofit/>
          </a:bodyPr>
          <a:lstStyle/>
          <a:p>
            <a:pPr>
              <a:buClr>
                <a:schemeClr val="tx1"/>
              </a:buClr>
            </a:pPr>
            <a:r>
              <a:rPr lang="en-US" sz="2400" dirty="0"/>
              <a:t>Review the current understanding of </a:t>
            </a:r>
            <a:r>
              <a:rPr lang="en-US" sz="2400" b="1" dirty="0">
                <a:solidFill>
                  <a:schemeClr val="accent6">
                    <a:lumMod val="60000"/>
                    <a:lumOff val="40000"/>
                  </a:schemeClr>
                </a:solidFill>
              </a:rPr>
              <a:t>human trafficking (HT</a:t>
            </a:r>
            <a:r>
              <a:rPr lang="en-US" sz="2400" dirty="0">
                <a:solidFill>
                  <a:schemeClr val="accent6">
                    <a:lumMod val="60000"/>
                    <a:lumOff val="40000"/>
                  </a:schemeClr>
                </a:solidFill>
              </a:rPr>
              <a:t>) </a:t>
            </a:r>
            <a:r>
              <a:rPr lang="en-US" sz="2400" dirty="0"/>
              <a:t>in healthcare including definition, scope, &amp; management</a:t>
            </a:r>
          </a:p>
          <a:p>
            <a:pPr>
              <a:buClr>
                <a:schemeClr val="tx1"/>
              </a:buClr>
            </a:pPr>
            <a:r>
              <a:rPr lang="en-US" sz="2400" dirty="0"/>
              <a:t>Evaluate current screening tools that exist to identify HT</a:t>
            </a:r>
          </a:p>
          <a:p>
            <a:pPr>
              <a:buClr>
                <a:schemeClr val="tx1"/>
              </a:buClr>
            </a:pPr>
            <a:r>
              <a:rPr lang="en-US" sz="2400" dirty="0"/>
              <a:t>Investigate the utility of current screening and other interventions in both the </a:t>
            </a:r>
            <a:r>
              <a:rPr lang="en-US" sz="2400" b="1" dirty="0"/>
              <a:t>non-clinical</a:t>
            </a:r>
            <a:r>
              <a:rPr lang="en-US" sz="2400" dirty="0"/>
              <a:t> and </a:t>
            </a:r>
            <a:r>
              <a:rPr lang="en-US" sz="2400" b="1" dirty="0"/>
              <a:t>clinical </a:t>
            </a:r>
            <a:r>
              <a:rPr lang="en-US" sz="2400" dirty="0"/>
              <a:t>settings </a:t>
            </a:r>
          </a:p>
          <a:p>
            <a:pPr>
              <a:buClr>
                <a:schemeClr val="tx1"/>
              </a:buClr>
            </a:pPr>
            <a:r>
              <a:rPr lang="en-US" sz="2400" dirty="0"/>
              <a:t>Highlight barriers to implementing screening and interventions in the healthcare setting</a:t>
            </a:r>
          </a:p>
          <a:p>
            <a:pPr>
              <a:buClr>
                <a:schemeClr val="tx1"/>
              </a:buClr>
            </a:pPr>
            <a:r>
              <a:rPr lang="en-US" sz="2400" dirty="0"/>
              <a:t>Emphasize the importance of understanding HT in healthcare, its impact on patients, its influence on management</a:t>
            </a:r>
          </a:p>
        </p:txBody>
      </p:sp>
    </p:spTree>
    <p:extLst>
      <p:ext uri="{BB962C8B-B14F-4D97-AF65-F5344CB8AC3E}">
        <p14:creationId xmlns:p14="http://schemas.microsoft.com/office/powerpoint/2010/main" val="1881093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7722F-221F-4910-8051-0FAFFA7C9157}"/>
              </a:ext>
            </a:extLst>
          </p:cNvPr>
          <p:cNvSpPr>
            <a:spLocks noGrp="1"/>
          </p:cNvSpPr>
          <p:nvPr>
            <p:ph type="title"/>
          </p:nvPr>
        </p:nvSpPr>
        <p:spPr>
          <a:xfrm>
            <a:off x="376316" y="201986"/>
            <a:ext cx="9692640" cy="1325562"/>
          </a:xfrm>
        </p:spPr>
        <p:txBody>
          <a:bodyPr/>
          <a:lstStyle/>
          <a:p>
            <a:r>
              <a:rPr lang="en-US" dirty="0"/>
              <a:t>Background</a:t>
            </a:r>
          </a:p>
        </p:txBody>
      </p:sp>
      <p:sp>
        <p:nvSpPr>
          <p:cNvPr id="3" name="Content Placeholder 2">
            <a:extLst>
              <a:ext uri="{FF2B5EF4-FFF2-40B4-BE49-F238E27FC236}">
                <a16:creationId xmlns:a16="http://schemas.microsoft.com/office/drawing/2014/main" id="{0C2E908C-2057-4B58-928E-F79DCD6405EA}"/>
              </a:ext>
            </a:extLst>
          </p:cNvPr>
          <p:cNvSpPr>
            <a:spLocks noGrp="1"/>
          </p:cNvSpPr>
          <p:nvPr>
            <p:ph idx="1"/>
          </p:nvPr>
        </p:nvSpPr>
        <p:spPr>
          <a:xfrm>
            <a:off x="186520" y="1910687"/>
            <a:ext cx="6294724" cy="4394579"/>
          </a:xfrm>
        </p:spPr>
        <p:txBody>
          <a:bodyPr>
            <a:normAutofit/>
          </a:bodyPr>
          <a:lstStyle/>
          <a:p>
            <a:pPr>
              <a:buClr>
                <a:schemeClr val="tx1"/>
              </a:buClr>
            </a:pPr>
            <a:r>
              <a:rPr lang="en-US" sz="2800" dirty="0"/>
              <a:t>40.3 million people globally are victims of HT </a:t>
            </a:r>
            <a:r>
              <a:rPr lang="en-US" sz="2400" dirty="0"/>
              <a:t>(2017)</a:t>
            </a:r>
          </a:p>
          <a:p>
            <a:pPr>
              <a:buClr>
                <a:schemeClr val="tx1"/>
              </a:buClr>
            </a:pPr>
            <a:r>
              <a:rPr lang="en-US" sz="2800" dirty="0"/>
              <a:t>In the U.S., &gt;10,000 victims identified </a:t>
            </a:r>
            <a:r>
              <a:rPr lang="en-US" sz="2400" dirty="0"/>
              <a:t>(2017)</a:t>
            </a:r>
          </a:p>
          <a:p>
            <a:pPr>
              <a:buClr>
                <a:schemeClr val="tx1"/>
              </a:buClr>
            </a:pPr>
            <a:r>
              <a:rPr lang="en-US" sz="2800" dirty="0"/>
              <a:t>~88% of HT victims had encountered healthcare provider, but few were questioned </a:t>
            </a:r>
          </a:p>
          <a:p>
            <a:pPr>
              <a:buClr>
                <a:schemeClr val="tx1"/>
              </a:buClr>
            </a:pPr>
            <a:r>
              <a:rPr lang="en-US" sz="2800" dirty="0"/>
              <a:t>Healthcare providers are ill-equipped to identify &amp; respond</a:t>
            </a:r>
          </a:p>
        </p:txBody>
      </p:sp>
      <p:pic>
        <p:nvPicPr>
          <p:cNvPr id="1026" name="Picture 2">
            <a:extLst>
              <a:ext uri="{FF2B5EF4-FFF2-40B4-BE49-F238E27FC236}">
                <a16:creationId xmlns:a16="http://schemas.microsoft.com/office/drawing/2014/main" id="{56989D71-D326-40D7-AF1B-6CCB3612C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5517" y="864767"/>
            <a:ext cx="5334440" cy="462161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7325CBF-8FD8-4F78-9C48-E381ED2768F0}"/>
              </a:ext>
            </a:extLst>
          </p:cNvPr>
          <p:cNvSpPr txBox="1"/>
          <p:nvPr/>
        </p:nvSpPr>
        <p:spPr>
          <a:xfrm>
            <a:off x="6671038" y="5486382"/>
            <a:ext cx="4683899" cy="954107"/>
          </a:xfrm>
          <a:prstGeom prst="rect">
            <a:avLst/>
          </a:prstGeom>
          <a:noFill/>
        </p:spPr>
        <p:txBody>
          <a:bodyPr wrap="square" rtlCol="0">
            <a:spAutoFit/>
          </a:bodyPr>
          <a:lstStyle/>
          <a:p>
            <a:r>
              <a:rPr lang="en-US" sz="1400" dirty="0">
                <a:solidFill>
                  <a:schemeClr val="tx2"/>
                </a:solidFill>
              </a:rPr>
              <a:t>Source: </a:t>
            </a:r>
            <a:br>
              <a:rPr lang="en-US" sz="1400" dirty="0">
                <a:solidFill>
                  <a:schemeClr val="tx2"/>
                </a:solidFill>
              </a:rPr>
            </a:br>
            <a:r>
              <a:rPr lang="en-US" sz="1400" dirty="0">
                <a:solidFill>
                  <a:schemeClr val="tx2"/>
                </a:solidFill>
              </a:rPr>
              <a:t>Statistics from Lederer et al (2014) “The health consequences of sex trafficking …”</a:t>
            </a:r>
            <a:br>
              <a:rPr lang="en-US" sz="1400" dirty="0">
                <a:solidFill>
                  <a:schemeClr val="tx2"/>
                </a:solidFill>
              </a:rPr>
            </a:br>
            <a:r>
              <a:rPr lang="en-US" sz="1400" dirty="0">
                <a:solidFill>
                  <a:schemeClr val="tx2"/>
                </a:solidFill>
              </a:rPr>
              <a:t>Image from Marketplace.org </a:t>
            </a:r>
          </a:p>
        </p:txBody>
      </p:sp>
    </p:spTree>
    <p:extLst>
      <p:ext uri="{BB962C8B-B14F-4D97-AF65-F5344CB8AC3E}">
        <p14:creationId xmlns:p14="http://schemas.microsoft.com/office/powerpoint/2010/main" val="3649575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7722F-221F-4910-8051-0FAFFA7C9157}"/>
              </a:ext>
            </a:extLst>
          </p:cNvPr>
          <p:cNvSpPr>
            <a:spLocks noGrp="1"/>
          </p:cNvSpPr>
          <p:nvPr>
            <p:ph type="title"/>
          </p:nvPr>
        </p:nvSpPr>
        <p:spPr/>
        <p:txBody>
          <a:bodyPr/>
          <a:lstStyle/>
          <a:p>
            <a:r>
              <a:rPr lang="en-US" dirty="0"/>
              <a:t>PICOT Question</a:t>
            </a:r>
          </a:p>
        </p:txBody>
      </p:sp>
      <p:sp>
        <p:nvSpPr>
          <p:cNvPr id="3" name="Content Placeholder 2">
            <a:extLst>
              <a:ext uri="{FF2B5EF4-FFF2-40B4-BE49-F238E27FC236}">
                <a16:creationId xmlns:a16="http://schemas.microsoft.com/office/drawing/2014/main" id="{0C2E908C-2057-4B58-928E-F79DCD6405EA}"/>
              </a:ext>
            </a:extLst>
          </p:cNvPr>
          <p:cNvSpPr>
            <a:spLocks noGrp="1"/>
          </p:cNvSpPr>
          <p:nvPr>
            <p:ph idx="1"/>
          </p:nvPr>
        </p:nvSpPr>
        <p:spPr/>
        <p:txBody>
          <a:bodyPr>
            <a:normAutofit/>
          </a:bodyPr>
          <a:lstStyle/>
          <a:p>
            <a:endParaRPr lang="en-US" sz="3200" dirty="0"/>
          </a:p>
          <a:p>
            <a:r>
              <a:rPr lang="en-US" sz="3200" dirty="0"/>
              <a:t>In clinicians likely to encounter human trafficking victims, how does knowledge and confidence level compare </a:t>
            </a:r>
            <a:r>
              <a:rPr lang="en-US" sz="3200" u="sng" dirty="0"/>
              <a:t>before </a:t>
            </a:r>
            <a:r>
              <a:rPr lang="en-US" sz="3200" dirty="0"/>
              <a:t>and </a:t>
            </a:r>
            <a:r>
              <a:rPr lang="en-US" sz="3200" u="sng" dirty="0"/>
              <a:t>after</a:t>
            </a:r>
            <a:r>
              <a:rPr lang="en-US" sz="3200" dirty="0"/>
              <a:t> a training intervention in terms of identifying and responding to trafficked victims?</a:t>
            </a:r>
          </a:p>
        </p:txBody>
      </p:sp>
    </p:spTree>
    <p:extLst>
      <p:ext uri="{BB962C8B-B14F-4D97-AF65-F5344CB8AC3E}">
        <p14:creationId xmlns:p14="http://schemas.microsoft.com/office/powerpoint/2010/main" val="3002024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E3EDF-DA92-4572-AAE8-34BBC116597A}"/>
              </a:ext>
            </a:extLst>
          </p:cNvPr>
          <p:cNvSpPr>
            <a:spLocks noGrp="1"/>
          </p:cNvSpPr>
          <p:nvPr>
            <p:ph type="title"/>
          </p:nvPr>
        </p:nvSpPr>
        <p:spPr>
          <a:xfrm>
            <a:off x="1125394" y="15082"/>
            <a:ext cx="9692640" cy="1325562"/>
          </a:xfrm>
        </p:spPr>
        <p:txBody>
          <a:bodyPr/>
          <a:lstStyle/>
          <a:p>
            <a:r>
              <a:rPr lang="en-US" b="1" dirty="0"/>
              <a:t>What do we know?</a:t>
            </a:r>
          </a:p>
        </p:txBody>
      </p:sp>
      <p:sp>
        <p:nvSpPr>
          <p:cNvPr id="3" name="Content Placeholder 2">
            <a:extLst>
              <a:ext uri="{FF2B5EF4-FFF2-40B4-BE49-F238E27FC236}">
                <a16:creationId xmlns:a16="http://schemas.microsoft.com/office/drawing/2014/main" id="{0C939F5E-F314-442C-A252-B1C7E016AF07}"/>
              </a:ext>
            </a:extLst>
          </p:cNvPr>
          <p:cNvSpPr>
            <a:spLocks noGrp="1"/>
          </p:cNvSpPr>
          <p:nvPr>
            <p:ph idx="1"/>
          </p:nvPr>
        </p:nvSpPr>
        <p:spPr>
          <a:xfrm>
            <a:off x="589028" y="1621840"/>
            <a:ext cx="10733435" cy="4583349"/>
          </a:xfrm>
        </p:spPr>
        <p:txBody>
          <a:bodyPr>
            <a:normAutofit/>
          </a:bodyPr>
          <a:lstStyle/>
          <a:p>
            <a:pPr>
              <a:buClr>
                <a:schemeClr val="tx1"/>
              </a:buClr>
            </a:pPr>
            <a:r>
              <a:rPr lang="en-US" sz="2800" b="1" dirty="0"/>
              <a:t>Providers held </a:t>
            </a:r>
            <a:r>
              <a:rPr lang="en-US" sz="2800" b="1" dirty="0">
                <a:solidFill>
                  <a:srgbClr val="FF6161"/>
                </a:solidFill>
              </a:rPr>
              <a:t>misconceptions</a:t>
            </a:r>
            <a:r>
              <a:rPr lang="en-US" sz="2800" b="1" dirty="0"/>
              <a:t> about human trafficking and HT victims:</a:t>
            </a:r>
            <a:br>
              <a:rPr lang="en-US" sz="2800" b="1" dirty="0"/>
            </a:br>
            <a:endParaRPr lang="en-US" sz="2800" b="1" dirty="0"/>
          </a:p>
          <a:p>
            <a:pPr lvl="1">
              <a:buClr>
                <a:schemeClr val="tx1"/>
              </a:buClr>
            </a:pPr>
            <a:r>
              <a:rPr lang="en-US" sz="2600" dirty="0"/>
              <a:t>Victims involved in sex trafficking are “prostitutes”, including youths (unless coercion is involved) </a:t>
            </a:r>
          </a:p>
          <a:p>
            <a:pPr lvl="1">
              <a:buClr>
                <a:schemeClr val="tx1"/>
              </a:buClr>
            </a:pPr>
            <a:r>
              <a:rPr lang="en-US" sz="2800" dirty="0"/>
              <a:t>Human trafficking only happens across international borders</a:t>
            </a:r>
          </a:p>
          <a:p>
            <a:pPr lvl="1">
              <a:buClr>
                <a:schemeClr val="tx1"/>
              </a:buClr>
            </a:pPr>
            <a:r>
              <a:rPr lang="en-US" sz="2800" dirty="0"/>
              <a:t>Human trafficking doesn’t involve forced labor</a:t>
            </a:r>
          </a:p>
          <a:p>
            <a:pPr lvl="1">
              <a:buClr>
                <a:schemeClr val="tx1"/>
              </a:buClr>
            </a:pPr>
            <a:r>
              <a:rPr lang="en-US" sz="2800" dirty="0"/>
              <a:t>Human trafficking only happens to those with little education</a:t>
            </a:r>
          </a:p>
          <a:p>
            <a:pPr lvl="1">
              <a:buClr>
                <a:schemeClr val="tx1"/>
              </a:buClr>
            </a:pPr>
            <a:endParaRPr lang="en-US" sz="2400" dirty="0"/>
          </a:p>
        </p:txBody>
      </p:sp>
      <p:pic>
        <p:nvPicPr>
          <p:cNvPr id="1026" name="Picture 2" descr="Circle, close, cross, delete, incorrect, invalid, x icon">
            <a:extLst>
              <a:ext uri="{FF2B5EF4-FFF2-40B4-BE49-F238E27FC236}">
                <a16:creationId xmlns:a16="http://schemas.microsoft.com/office/drawing/2014/main" id="{75C74051-1EDA-4C64-B621-FE1D8E4DCBE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1348" y="3518387"/>
            <a:ext cx="487846" cy="63234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ircle, close, cross, delete, incorrect, invalid, x icon">
            <a:extLst>
              <a:ext uri="{FF2B5EF4-FFF2-40B4-BE49-F238E27FC236}">
                <a16:creationId xmlns:a16="http://schemas.microsoft.com/office/drawing/2014/main" id="{6E9332E3-25CC-4AE0-8D91-B6829D15BB21}"/>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164" y="4050416"/>
            <a:ext cx="487846" cy="6323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ircle, close, cross, delete, incorrect, invalid, x icon">
            <a:extLst>
              <a:ext uri="{FF2B5EF4-FFF2-40B4-BE49-F238E27FC236}">
                <a16:creationId xmlns:a16="http://schemas.microsoft.com/office/drawing/2014/main" id="{46EAF5F8-F4AC-48B1-B3DA-57D5750C1D64}"/>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164" y="4540254"/>
            <a:ext cx="487846" cy="6323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ircle, close, cross, delete, incorrect, invalid, x icon">
            <a:extLst>
              <a:ext uri="{FF2B5EF4-FFF2-40B4-BE49-F238E27FC236}">
                <a16:creationId xmlns:a16="http://schemas.microsoft.com/office/drawing/2014/main" id="{14CBC1AB-152A-48A3-9B3F-59BA53C176E7}"/>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523164" y="2834098"/>
            <a:ext cx="487846" cy="6323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ircle, close, cross, delete, incorrect, invalid, x icon">
            <a:extLst>
              <a:ext uri="{FF2B5EF4-FFF2-40B4-BE49-F238E27FC236}">
                <a16:creationId xmlns:a16="http://schemas.microsoft.com/office/drawing/2014/main" id="{872A8130-3A64-4867-ABB3-504B9C562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1925" y="0"/>
            <a:ext cx="1794681" cy="2326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836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CB53CCEC-40EC-44A7-99F1-87D0389F1B7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561" r="12036" b="-1"/>
          <a:stretch/>
        </p:blipFill>
        <p:spPr bwMode="auto">
          <a:xfrm>
            <a:off x="643192" y="645106"/>
            <a:ext cx="5451627" cy="553503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F299568D-AA8A-4EA3-AFAF-416C5DCC2E49}"/>
              </a:ext>
            </a:extLst>
          </p:cNvPr>
          <p:cNvSpPr>
            <a:spLocks noGrp="1"/>
          </p:cNvSpPr>
          <p:nvPr>
            <p:ph idx="1"/>
          </p:nvPr>
        </p:nvSpPr>
        <p:spPr>
          <a:xfrm>
            <a:off x="6315593" y="1399085"/>
            <a:ext cx="4572002" cy="4169202"/>
          </a:xfrm>
        </p:spPr>
        <p:txBody>
          <a:bodyPr>
            <a:normAutofit/>
          </a:bodyPr>
          <a:lstStyle/>
          <a:p>
            <a:r>
              <a:rPr lang="en-US" sz="2800" dirty="0"/>
              <a:t>12.2% of providers knew what warning signs to look for</a:t>
            </a:r>
          </a:p>
          <a:p>
            <a:r>
              <a:rPr lang="en-US" sz="2800" dirty="0"/>
              <a:t>12.8% had confidence in giving trauma-informed care</a:t>
            </a:r>
          </a:p>
          <a:p>
            <a:r>
              <a:rPr lang="en-US" sz="2800" dirty="0"/>
              <a:t>&gt; 85% providers were not familiar with referral services for victims</a:t>
            </a:r>
          </a:p>
        </p:txBody>
      </p:sp>
      <p:sp>
        <p:nvSpPr>
          <p:cNvPr id="4" name="TextBox 3">
            <a:extLst>
              <a:ext uri="{FF2B5EF4-FFF2-40B4-BE49-F238E27FC236}">
                <a16:creationId xmlns:a16="http://schemas.microsoft.com/office/drawing/2014/main" id="{53F5C98C-8454-4D5A-8894-801C8C841D14}"/>
              </a:ext>
            </a:extLst>
          </p:cNvPr>
          <p:cNvSpPr txBox="1"/>
          <p:nvPr/>
        </p:nvSpPr>
        <p:spPr>
          <a:xfrm>
            <a:off x="490399" y="6180137"/>
            <a:ext cx="10617971" cy="646331"/>
          </a:xfrm>
          <a:prstGeom prst="rect">
            <a:avLst/>
          </a:prstGeom>
          <a:noFill/>
        </p:spPr>
        <p:txBody>
          <a:bodyPr wrap="square" rtlCol="0">
            <a:spAutoFit/>
          </a:bodyPr>
          <a:lstStyle/>
          <a:p>
            <a:pPr>
              <a:spcAft>
                <a:spcPts val="600"/>
              </a:spcAft>
            </a:pPr>
            <a:r>
              <a:rPr lang="en-US" sz="1200" dirty="0"/>
              <a:t>Source: Global Centurion</a:t>
            </a:r>
            <a:br>
              <a:rPr lang="en-US" sz="1200" dirty="0"/>
            </a:br>
            <a:r>
              <a:rPr lang="en-US" sz="1200" dirty="0"/>
              <a:t>SOAR Training on Human Trafficking for Health Care Providers</a:t>
            </a:r>
            <a:br>
              <a:rPr lang="en-US" sz="1200" dirty="0"/>
            </a:br>
            <a:r>
              <a:rPr lang="en-US" sz="1200" dirty="0">
                <a:hlinkClick r:id="rId4"/>
              </a:rPr>
              <a:t>https://www.globalcenturion.org/programs/educationawarenessadvocacy/soar-training-on-human-trafficking-for-health-care-providers/</a:t>
            </a:r>
            <a:endParaRPr lang="en-US" sz="1200" dirty="0"/>
          </a:p>
        </p:txBody>
      </p:sp>
    </p:spTree>
    <p:extLst>
      <p:ext uri="{BB962C8B-B14F-4D97-AF65-F5344CB8AC3E}">
        <p14:creationId xmlns:p14="http://schemas.microsoft.com/office/powerpoint/2010/main" val="3934072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2C976-B580-4E5C-A2DC-9C55B38EA0D2}"/>
              </a:ext>
            </a:extLst>
          </p:cNvPr>
          <p:cNvSpPr>
            <a:spLocks noGrp="1"/>
          </p:cNvSpPr>
          <p:nvPr>
            <p:ph type="title"/>
          </p:nvPr>
        </p:nvSpPr>
        <p:spPr>
          <a:xfrm>
            <a:off x="1077687" y="146957"/>
            <a:ext cx="4693850" cy="1969709"/>
          </a:xfrm>
        </p:spPr>
        <p:txBody>
          <a:bodyPr>
            <a:normAutofit fontScale="90000"/>
          </a:bodyPr>
          <a:lstStyle/>
          <a:p>
            <a:r>
              <a:rPr lang="en-US" sz="3600" b="1" dirty="0"/>
              <a:t>What screening or training currently exist? (Non-Clinical)</a:t>
            </a:r>
          </a:p>
        </p:txBody>
      </p:sp>
      <p:sp>
        <p:nvSpPr>
          <p:cNvPr id="9" name="Rectangle 8">
            <a:extLst>
              <a:ext uri="{FF2B5EF4-FFF2-40B4-BE49-F238E27FC236}">
                <a16:creationId xmlns:a16="http://schemas.microsoft.com/office/drawing/2014/main" id="{50CF6C96-4596-4D83-A9F9-A3AB22AB4D8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A33C01CE-E6A7-4FAB-A857-CF58497693F4}"/>
              </a:ext>
            </a:extLst>
          </p:cNvPr>
          <p:cNvSpPr>
            <a:spLocks noGrp="1"/>
          </p:cNvSpPr>
          <p:nvPr>
            <p:ph idx="1"/>
          </p:nvPr>
        </p:nvSpPr>
        <p:spPr>
          <a:xfrm>
            <a:off x="1199535" y="2438399"/>
            <a:ext cx="4572002" cy="4419601"/>
          </a:xfrm>
        </p:spPr>
        <p:txBody>
          <a:bodyPr>
            <a:normAutofit/>
          </a:bodyPr>
          <a:lstStyle/>
          <a:p>
            <a:r>
              <a:rPr lang="en-US" sz="2400" dirty="0">
                <a:solidFill>
                  <a:schemeClr val="accent6">
                    <a:lumMod val="40000"/>
                    <a:lumOff val="60000"/>
                  </a:schemeClr>
                </a:solidFill>
              </a:rPr>
              <a:t>Law Enforcement, NGO representatives, &amp; Prosecutors </a:t>
            </a:r>
          </a:p>
          <a:p>
            <a:r>
              <a:rPr lang="en-US" sz="2400" dirty="0"/>
              <a:t>- 3-day training session going over: </a:t>
            </a:r>
          </a:p>
          <a:p>
            <a:pPr lvl="1"/>
            <a:r>
              <a:rPr lang="en-US" sz="2000" dirty="0"/>
              <a:t>* definition &amp; scope of HT</a:t>
            </a:r>
          </a:p>
          <a:p>
            <a:pPr lvl="1"/>
            <a:r>
              <a:rPr lang="en-US" sz="2000" dirty="0"/>
              <a:t>* classifying children as victims rather than criminals</a:t>
            </a:r>
          </a:p>
          <a:p>
            <a:pPr lvl="1"/>
            <a:r>
              <a:rPr lang="en-US" sz="2000" dirty="0"/>
              <a:t>* mental health impact on HT victims </a:t>
            </a:r>
          </a:p>
          <a:p>
            <a:pPr marL="274320" lvl="1" indent="0">
              <a:buNone/>
            </a:pPr>
            <a:r>
              <a:rPr lang="en-US" sz="2000" dirty="0"/>
              <a:t/>
            </a:r>
            <a:br>
              <a:rPr lang="en-US" sz="2000" dirty="0"/>
            </a:br>
            <a:r>
              <a:rPr lang="en-US" sz="2000" dirty="0"/>
              <a:t>and more…</a:t>
            </a:r>
          </a:p>
        </p:txBody>
      </p:sp>
      <p:pic>
        <p:nvPicPr>
          <p:cNvPr id="4" name="Picture 3">
            <a:extLst>
              <a:ext uri="{FF2B5EF4-FFF2-40B4-BE49-F238E27FC236}">
                <a16:creationId xmlns:a16="http://schemas.microsoft.com/office/drawing/2014/main" id="{9C5E72A9-7E72-4C24-B79F-B6DD550E99FE}"/>
              </a:ext>
            </a:extLst>
          </p:cNvPr>
          <p:cNvPicPr>
            <a:picLocks noChangeAspect="1"/>
          </p:cNvPicPr>
          <p:nvPr/>
        </p:nvPicPr>
        <p:blipFill rotWithShape="1">
          <a:blip r:embed="rId3"/>
          <a:srcRect l="24909" r="15324" b="-2"/>
          <a:stretch/>
        </p:blipFill>
        <p:spPr>
          <a:xfrm>
            <a:off x="6097181" y="10"/>
            <a:ext cx="6094819" cy="6857990"/>
          </a:xfrm>
          <a:prstGeom prst="rect">
            <a:avLst/>
          </a:prstGeom>
        </p:spPr>
      </p:pic>
    </p:spTree>
    <p:extLst>
      <p:ext uri="{BB962C8B-B14F-4D97-AF65-F5344CB8AC3E}">
        <p14:creationId xmlns:p14="http://schemas.microsoft.com/office/powerpoint/2010/main" val="2332955087"/>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3AB76C465C134FA7946DAE57347828" ma:contentTypeVersion="4" ma:contentTypeDescription="Create a new document." ma:contentTypeScope="" ma:versionID="2ab56ee5857a654082ffddc192d360b8">
  <xsd:schema xmlns:xsd="http://www.w3.org/2001/XMLSchema" xmlns:xs="http://www.w3.org/2001/XMLSchema" xmlns:p="http://schemas.microsoft.com/office/2006/metadata/properties" xmlns:ns2="ce5dfcdc-8571-48a8-89bc-f700ff82a796" targetNamespace="http://schemas.microsoft.com/office/2006/metadata/properties" ma:root="true" ma:fieldsID="784590154b89ea3ce2b6e57a9390b4f5" ns2:_="">
    <xsd:import namespace="ce5dfcdc-8571-48a8-89bc-f700ff82a79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5dfcdc-8571-48a8-89bc-f700ff82a7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306FA05-E966-402F-BED1-9952D48D84D4}"/>
</file>

<file path=customXml/itemProps2.xml><?xml version="1.0" encoding="utf-8"?>
<ds:datastoreItem xmlns:ds="http://schemas.openxmlformats.org/officeDocument/2006/customXml" ds:itemID="{6B8BD9FE-F4E1-41DB-BE93-E8B0C03DA587}"/>
</file>

<file path=customXml/itemProps3.xml><?xml version="1.0" encoding="utf-8"?>
<ds:datastoreItem xmlns:ds="http://schemas.openxmlformats.org/officeDocument/2006/customXml" ds:itemID="{FD3435B2-AD1A-4021-8A41-F8647F9C9322}"/>
</file>

<file path=docProps/app.xml><?xml version="1.0" encoding="utf-8"?>
<Properties xmlns="http://schemas.openxmlformats.org/officeDocument/2006/extended-properties" xmlns:vt="http://schemas.openxmlformats.org/officeDocument/2006/docPropsVTypes">
  <TotalTime>180</TotalTime>
  <Words>5757</Words>
  <Application>Microsoft Office PowerPoint</Application>
  <PresentationFormat>Widescreen</PresentationFormat>
  <Paragraphs>284</Paragraphs>
  <Slides>33</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Arial</vt:lpstr>
      <vt:lpstr>Calibri</vt:lpstr>
      <vt:lpstr>Century Schoolbook</vt:lpstr>
      <vt:lpstr>Times New Roman</vt:lpstr>
      <vt:lpstr>Wingdings</vt:lpstr>
      <vt:lpstr>Wingdings 2</vt:lpstr>
      <vt:lpstr>View</vt:lpstr>
      <vt:lpstr>Human Trafficking in Healthcare and the Efforts to Identify and Rescue </vt:lpstr>
      <vt:lpstr>Disclaimer</vt:lpstr>
      <vt:lpstr>Case</vt:lpstr>
      <vt:lpstr>Learning Objectives</vt:lpstr>
      <vt:lpstr>Background</vt:lpstr>
      <vt:lpstr>PICOT Question</vt:lpstr>
      <vt:lpstr>What do we know?</vt:lpstr>
      <vt:lpstr>PowerPoint Presentation</vt:lpstr>
      <vt:lpstr>What screening or training currently exist? (Non-Clinical)</vt:lpstr>
      <vt:lpstr>What screening or training currently exist? (Non-Clinical</vt:lpstr>
      <vt:lpstr>HEEADSSS* vs  HT screening Tool  in homeless youths</vt:lpstr>
      <vt:lpstr>PowerPoint Presentation</vt:lpstr>
      <vt:lpstr>What screening or training currently exist? (clinical)</vt:lpstr>
      <vt:lpstr>Bay Area ER Study</vt:lpstr>
      <vt:lpstr>Pennsylvania ER study </vt:lpstr>
      <vt:lpstr>PowerPoint Presentation</vt:lpstr>
      <vt:lpstr>Trafficked victims vs non-trafficked victims?</vt:lpstr>
      <vt:lpstr>6-Question Screening Tool Sensitivity &amp; Specificity</vt:lpstr>
      <vt:lpstr>National Human Trafficking Resource Center Hotline calls</vt:lpstr>
      <vt:lpstr>Barriers to Identifying Victims</vt:lpstr>
      <vt:lpstr>Barriers – Victims’ POV</vt:lpstr>
      <vt:lpstr>Why Does Human Trafficking Matter in Healthcare?</vt:lpstr>
      <vt:lpstr>Physical Health Problems </vt:lpstr>
      <vt:lpstr>Psychological Health Problems </vt:lpstr>
      <vt:lpstr>OBGYN Issues</vt:lpstr>
      <vt:lpstr>Violence &amp; Substance Abuse</vt:lpstr>
      <vt:lpstr>Evidence, Summary, &amp; PICOT</vt:lpstr>
      <vt:lpstr>Practical Implications </vt:lpstr>
      <vt:lpstr>Gaps in Knowledge  &amp; Future Research </vt:lpstr>
      <vt:lpstr>National Human Trafficking Resource Center (NHTRC)</vt:lpstr>
      <vt:lpstr>References </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Trafficking in Healthcare and the Efforts to Identify and Rescue</dc:title>
  <dc:creator>Josephine Appeng</dc:creator>
  <cp:lastModifiedBy>Mark Christiansen</cp:lastModifiedBy>
  <cp:revision>11</cp:revision>
  <dcterms:created xsi:type="dcterms:W3CDTF">2020-04-03T07:09:56Z</dcterms:created>
  <dcterms:modified xsi:type="dcterms:W3CDTF">2020-11-17T18:28:05Z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0x010100D23AB76C465C134FA7946DAE57347828</vt:lpwstr>
  </property>
</Properties>
</file>