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8404800" cy="38404800"/>
  <p:notesSz cx="6858000" cy="9144000"/>
  <p:defaultTextStyle>
    <a:defPPr>
      <a:defRPr lang="en-US"/>
    </a:defPPr>
    <a:lvl1pPr algn="l" rtl="0" eaLnBrk="0" fontAlgn="base" hangingPunct="0">
      <a:spcBef>
        <a:spcPct val="0"/>
      </a:spcBef>
      <a:spcAft>
        <a:spcPct val="0"/>
      </a:spcAft>
      <a:defRPr sz="3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30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30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30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30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30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30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30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30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0368">
          <p15:clr>
            <a:srgbClr val="A4A3A4"/>
          </p15:clr>
        </p15:guide>
        <p15:guide id="2" pos="12960">
          <p15:clr>
            <a:srgbClr val="A4A3A4"/>
          </p15:clr>
        </p15:guide>
        <p15:guide id="3" orient="horz" pos="12096">
          <p15:clr>
            <a:srgbClr val="A4A3A4"/>
          </p15:clr>
        </p15:guide>
        <p15:guide id="4" pos="12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227"/>
    <a:srgbClr val="FF9300"/>
    <a:srgbClr val="F8F8F8"/>
    <a:srgbClr val="FF00FF"/>
    <a:srgbClr val="A200A2"/>
    <a:srgbClr val="F2EFCA"/>
    <a:srgbClr val="CAF0F2"/>
    <a:srgbClr val="006C31"/>
    <a:srgbClr val="E7F2CA"/>
    <a:srgbClr val="CEE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183" autoAdjust="0"/>
    <p:restoredTop sz="50000" autoAdjust="0"/>
  </p:normalViewPr>
  <p:slideViewPr>
    <p:cSldViewPr>
      <p:cViewPr>
        <p:scale>
          <a:sx n="122" d="100"/>
          <a:sy n="122" d="100"/>
        </p:scale>
        <p:origin x="-9224" y="-21640"/>
      </p:cViewPr>
      <p:guideLst>
        <p:guide orient="horz" pos="10368"/>
        <p:guide pos="12960"/>
        <p:guide orient="horz" pos="12096"/>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714500" y="685800"/>
            <a:ext cx="3429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4261C4F-04BA-4F80-B472-474E256B1ADD}" type="slidenum">
              <a:rPr lang="en-US" altLang="en-US"/>
              <a:pPr>
                <a:defRPr/>
              </a:pPr>
              <a:t>‹#›</a:t>
            </a:fld>
            <a:endParaRPr lang="en-US" altLang="en-US"/>
          </a:p>
        </p:txBody>
      </p:sp>
    </p:spTree>
    <p:extLst>
      <p:ext uri="{BB962C8B-B14F-4D97-AF65-F5344CB8AC3E}">
        <p14:creationId xmlns:p14="http://schemas.microsoft.com/office/powerpoint/2010/main" val="1290357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2"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2"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2"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000">
                <a:solidFill>
                  <a:schemeClr val="tx1"/>
                </a:solidFill>
                <a:latin typeface="Arial" panose="020B0604020202020204" pitchFamily="34" charset="0"/>
                <a:cs typeface="Arial" panose="020B0604020202020204" pitchFamily="34" charset="0"/>
              </a:defRPr>
            </a:lvl1pPr>
            <a:lvl2pPr marL="37931725" indent="-37474525">
              <a:defRPr sz="3000">
                <a:solidFill>
                  <a:schemeClr val="tx1"/>
                </a:solidFill>
                <a:latin typeface="Arial" panose="020B0604020202020204" pitchFamily="34" charset="0"/>
                <a:cs typeface="Arial" panose="020B0604020202020204" pitchFamily="34" charset="0"/>
              </a:defRPr>
            </a:lvl2pPr>
            <a:lvl3pPr marL="1143000" indent="-228600">
              <a:defRPr sz="3000">
                <a:solidFill>
                  <a:schemeClr val="tx1"/>
                </a:solidFill>
                <a:latin typeface="Arial" panose="020B0604020202020204" pitchFamily="34" charset="0"/>
                <a:cs typeface="Arial" panose="020B0604020202020204" pitchFamily="34" charset="0"/>
              </a:defRPr>
            </a:lvl3pPr>
            <a:lvl4pPr marL="1600200" indent="-228600">
              <a:defRPr sz="3000">
                <a:solidFill>
                  <a:schemeClr val="tx1"/>
                </a:solidFill>
                <a:latin typeface="Arial" panose="020B0604020202020204" pitchFamily="34" charset="0"/>
                <a:cs typeface="Arial" panose="020B0604020202020204" pitchFamily="34" charset="0"/>
              </a:defRPr>
            </a:lvl4pPr>
            <a:lvl5pPr marL="2057400" indent="-228600">
              <a:defRPr sz="3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fld id="{EA9539B3-BC40-468F-8C98-D4D928F07A50}" type="slidenum">
              <a:rPr lang="en-US" altLang="en-US" sz="1200"/>
              <a:pPr/>
              <a:t>1</a:t>
            </a:fld>
            <a:endParaRPr lang="en-US" altLang="en-US" sz="1200"/>
          </a:p>
        </p:txBody>
      </p:sp>
      <p:sp>
        <p:nvSpPr>
          <p:cNvPr id="4099" name="Rectangle 2"/>
          <p:cNvSpPr>
            <a:spLocks noGrp="1" noRot="1" noChangeAspect="1" noChangeArrowheads="1" noTextEdit="1"/>
          </p:cNvSpPr>
          <p:nvPr>
            <p:ph type="sldImg"/>
          </p:nvPr>
        </p:nvSpPr>
        <p:spPr>
          <a:xfrm>
            <a:off x="1714500" y="685800"/>
            <a:ext cx="3429000" cy="3429000"/>
          </a:xfrm>
          <a:ln/>
        </p:spPr>
      </p:sp>
      <p:sp>
        <p:nvSpPr>
          <p:cNvPr id="4100"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801427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608" y="11931121"/>
            <a:ext cx="32643586" cy="8230658"/>
          </a:xfrm>
        </p:spPr>
        <p:txBody>
          <a:bodyPr/>
          <a:lstStyle/>
          <a:p>
            <a:r>
              <a:rPr lang="en-US"/>
              <a:t>Click to edit Master title style</a:t>
            </a:r>
          </a:p>
        </p:txBody>
      </p:sp>
      <p:sp>
        <p:nvSpPr>
          <p:cNvPr id="3" name="Subtitle 2"/>
          <p:cNvSpPr>
            <a:spLocks noGrp="1"/>
          </p:cNvSpPr>
          <p:nvPr>
            <p:ph type="subTitle" idx="1"/>
          </p:nvPr>
        </p:nvSpPr>
        <p:spPr>
          <a:xfrm>
            <a:off x="5761214" y="21761979"/>
            <a:ext cx="26882373" cy="9816042"/>
          </a:xfrm>
        </p:spPr>
        <p:txBody>
          <a:bodyPr/>
          <a:lstStyle>
            <a:lvl1pPr marL="0" indent="0" algn="ctr">
              <a:buNone/>
              <a:defRPr/>
            </a:lvl1pPr>
            <a:lvl2pPr marL="428625" indent="0" algn="ctr">
              <a:buNone/>
              <a:defRPr/>
            </a:lvl2pPr>
            <a:lvl3pPr marL="857250" indent="0" algn="ctr">
              <a:buNone/>
              <a:defRPr/>
            </a:lvl3pPr>
            <a:lvl4pPr marL="1285875" indent="0" algn="ctr">
              <a:buNone/>
              <a:defRPr/>
            </a:lvl4pPr>
            <a:lvl5pPr marL="1714500" indent="0" algn="ctr">
              <a:buNone/>
              <a:defRPr/>
            </a:lvl5pPr>
            <a:lvl6pPr marL="2143125" indent="0" algn="ctr">
              <a:buNone/>
              <a:defRPr/>
            </a:lvl6pPr>
            <a:lvl7pPr marL="2571750" indent="0" algn="ctr">
              <a:buNone/>
              <a:defRPr/>
            </a:lvl7pPr>
            <a:lvl8pPr marL="3000375" indent="0" algn="ctr">
              <a:buNone/>
              <a:defRPr/>
            </a:lvl8pPr>
            <a:lvl9pPr marL="34290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42DFFA-43ED-433B-8607-8E82A54AB6D0}" type="slidenum">
              <a:rPr lang="en-US" altLang="en-US"/>
              <a:pPr>
                <a:defRPr/>
              </a:pPr>
              <a:t>‹#›</a:t>
            </a:fld>
            <a:endParaRPr lang="en-US" altLang="en-US"/>
          </a:p>
        </p:txBody>
      </p:sp>
    </p:spTree>
    <p:extLst>
      <p:ext uri="{BB962C8B-B14F-4D97-AF65-F5344CB8AC3E}">
        <p14:creationId xmlns:p14="http://schemas.microsoft.com/office/powerpoint/2010/main" val="4188748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6AAC67-BFF7-459F-AF10-548F8998A283}" type="slidenum">
              <a:rPr lang="en-US" altLang="en-US"/>
              <a:pPr>
                <a:defRPr/>
              </a:pPr>
              <a:t>‹#›</a:t>
            </a:fld>
            <a:endParaRPr lang="en-US" altLang="en-US"/>
          </a:p>
        </p:txBody>
      </p:sp>
    </p:spTree>
    <p:extLst>
      <p:ext uri="{BB962C8B-B14F-4D97-AF65-F5344CB8AC3E}">
        <p14:creationId xmlns:p14="http://schemas.microsoft.com/office/powerpoint/2010/main" val="3998577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222" y="1539085"/>
            <a:ext cx="8640586" cy="3276891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921229" y="1539085"/>
            <a:ext cx="25804460" cy="3276891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D3387C-A7C4-4AE8-BCE8-E89206D94833}" type="slidenum">
              <a:rPr lang="en-US" altLang="en-US"/>
              <a:pPr>
                <a:defRPr/>
              </a:pPr>
              <a:t>‹#›</a:t>
            </a:fld>
            <a:endParaRPr lang="en-US" altLang="en-US"/>
          </a:p>
        </p:txBody>
      </p:sp>
    </p:spTree>
    <p:extLst>
      <p:ext uri="{BB962C8B-B14F-4D97-AF65-F5344CB8AC3E}">
        <p14:creationId xmlns:p14="http://schemas.microsoft.com/office/powerpoint/2010/main" val="80298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6DCE0C-9EEF-4D97-834A-245E6E90646C}" type="slidenum">
              <a:rPr lang="en-US" altLang="en-US"/>
              <a:pPr>
                <a:defRPr/>
              </a:pPr>
              <a:t>‹#›</a:t>
            </a:fld>
            <a:endParaRPr lang="en-US" altLang="en-US"/>
          </a:p>
        </p:txBody>
      </p:sp>
    </p:spTree>
    <p:extLst>
      <p:ext uri="{BB962C8B-B14F-4D97-AF65-F5344CB8AC3E}">
        <p14:creationId xmlns:p14="http://schemas.microsoft.com/office/powerpoint/2010/main" val="3198490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4" y="24679014"/>
            <a:ext cx="32643586" cy="7626879"/>
          </a:xfrm>
        </p:spPr>
        <p:txBody>
          <a:bodyPr anchor="t"/>
          <a:lstStyle>
            <a:lvl1pPr algn="l">
              <a:defRPr sz="3750" b="1" cap="all"/>
            </a:lvl1pPr>
          </a:lstStyle>
          <a:p>
            <a:r>
              <a:rPr lang="en-US"/>
              <a:t>Click to edit Master title style</a:t>
            </a:r>
          </a:p>
        </p:txBody>
      </p:sp>
      <p:sp>
        <p:nvSpPr>
          <p:cNvPr id="3" name="Text Placeholder 2"/>
          <p:cNvSpPr>
            <a:spLocks noGrp="1"/>
          </p:cNvSpPr>
          <p:nvPr>
            <p:ph type="body" idx="1"/>
          </p:nvPr>
        </p:nvSpPr>
        <p:spPr>
          <a:xfrm>
            <a:off x="3033714" y="16277961"/>
            <a:ext cx="32643586" cy="8401050"/>
          </a:xfrm>
        </p:spPr>
        <p:txBody>
          <a:bodyPr anchor="b"/>
          <a:lstStyle>
            <a:lvl1pPr marL="0" indent="0">
              <a:buNone/>
              <a:defRPr sz="1875"/>
            </a:lvl1pPr>
            <a:lvl2pPr marL="428625" indent="0">
              <a:buNone/>
              <a:defRPr sz="1688"/>
            </a:lvl2pPr>
            <a:lvl3pPr marL="857250" indent="0">
              <a:buNone/>
              <a:defRPr sz="1500"/>
            </a:lvl3pPr>
            <a:lvl4pPr marL="1285875" indent="0">
              <a:buNone/>
              <a:defRPr sz="1313"/>
            </a:lvl4pPr>
            <a:lvl5pPr marL="1714500" indent="0">
              <a:buNone/>
              <a:defRPr sz="1313"/>
            </a:lvl5pPr>
            <a:lvl6pPr marL="2143125" indent="0">
              <a:buNone/>
              <a:defRPr sz="1313"/>
            </a:lvl6pPr>
            <a:lvl7pPr marL="2571750" indent="0">
              <a:buNone/>
              <a:defRPr sz="1313"/>
            </a:lvl7pPr>
            <a:lvl8pPr marL="3000375" indent="0">
              <a:buNone/>
              <a:defRPr sz="1313"/>
            </a:lvl8pPr>
            <a:lvl9pPr marL="3429000" indent="0">
              <a:buNone/>
              <a:defRPr sz="1313"/>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22ADA4-7774-4613-A87D-51A3D7B71850}" type="slidenum">
              <a:rPr lang="en-US" altLang="en-US"/>
              <a:pPr>
                <a:defRPr/>
              </a:pPr>
              <a:t>‹#›</a:t>
            </a:fld>
            <a:endParaRPr lang="en-US" altLang="en-US"/>
          </a:p>
        </p:txBody>
      </p:sp>
    </p:spTree>
    <p:extLst>
      <p:ext uri="{BB962C8B-B14F-4D97-AF65-F5344CB8AC3E}">
        <p14:creationId xmlns:p14="http://schemas.microsoft.com/office/powerpoint/2010/main" val="1832021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1227" y="8962235"/>
            <a:ext cx="17221906" cy="2534576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61668" y="8962235"/>
            <a:ext cx="17223141" cy="25345760"/>
          </a:xfrm>
        </p:spPr>
        <p:txBody>
          <a:bodyPr/>
          <a:lstStyle>
            <a:lvl1pPr>
              <a:defRPr sz="2625"/>
            </a:lvl1pPr>
            <a:lvl2pPr>
              <a:defRPr sz="2250"/>
            </a:lvl2pPr>
            <a:lvl3pPr>
              <a:defRPr sz="1875"/>
            </a:lvl3pPr>
            <a:lvl4pPr>
              <a:defRPr sz="1688"/>
            </a:lvl4pPr>
            <a:lvl5pPr>
              <a:defRPr sz="1688"/>
            </a:lvl5pPr>
            <a:lvl6pPr>
              <a:defRPr sz="1688"/>
            </a:lvl6pPr>
            <a:lvl7pPr>
              <a:defRPr sz="1688"/>
            </a:lvl7pPr>
            <a:lvl8pPr>
              <a:defRPr sz="1688"/>
            </a:lvl8pPr>
            <a:lvl9pPr>
              <a:defRPr sz="16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2C667B5-1654-4162-BB5F-39A68D66EB11}" type="slidenum">
              <a:rPr lang="en-US" altLang="en-US"/>
              <a:pPr>
                <a:defRPr/>
              </a:pPr>
              <a:t>‹#›</a:t>
            </a:fld>
            <a:endParaRPr lang="en-US" altLang="en-US"/>
          </a:p>
        </p:txBody>
      </p:sp>
    </p:spTree>
    <p:extLst>
      <p:ext uri="{BB962C8B-B14F-4D97-AF65-F5344CB8AC3E}">
        <p14:creationId xmlns:p14="http://schemas.microsoft.com/office/powerpoint/2010/main" val="1334150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19994" y="1537229"/>
            <a:ext cx="34564814" cy="6400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19993" y="8597374"/>
            <a:ext cx="16968788" cy="3581929"/>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4" name="Content Placeholder 3"/>
          <p:cNvSpPr>
            <a:spLocks noGrp="1"/>
          </p:cNvSpPr>
          <p:nvPr>
            <p:ph sz="half" idx="2"/>
          </p:nvPr>
        </p:nvSpPr>
        <p:spPr>
          <a:xfrm>
            <a:off x="1919993" y="12179303"/>
            <a:ext cx="16968788" cy="22126840"/>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8612" y="8597374"/>
            <a:ext cx="16976197" cy="3581929"/>
          </a:xfrm>
        </p:spPr>
        <p:txBody>
          <a:bodyPr anchor="b"/>
          <a:lstStyle>
            <a:lvl1pPr marL="0" indent="0">
              <a:buNone/>
              <a:defRPr sz="2250" b="1"/>
            </a:lvl1pPr>
            <a:lvl2pPr marL="428625" indent="0">
              <a:buNone/>
              <a:defRPr sz="1875" b="1"/>
            </a:lvl2pPr>
            <a:lvl3pPr marL="857250" indent="0">
              <a:buNone/>
              <a:defRPr sz="1688" b="1"/>
            </a:lvl3pPr>
            <a:lvl4pPr marL="1285875" indent="0">
              <a:buNone/>
              <a:defRPr sz="1500" b="1"/>
            </a:lvl4pPr>
            <a:lvl5pPr marL="1714500" indent="0">
              <a:buNone/>
              <a:defRPr sz="1500" b="1"/>
            </a:lvl5pPr>
            <a:lvl6pPr marL="2143125" indent="0">
              <a:buNone/>
              <a:defRPr sz="1500" b="1"/>
            </a:lvl6pPr>
            <a:lvl7pPr marL="2571750" indent="0">
              <a:buNone/>
              <a:defRPr sz="1500" b="1"/>
            </a:lvl7pPr>
            <a:lvl8pPr marL="3000375" indent="0">
              <a:buNone/>
              <a:defRPr sz="1500" b="1"/>
            </a:lvl8pPr>
            <a:lvl9pPr marL="3429000" indent="0">
              <a:buNone/>
              <a:defRPr sz="1500" b="1"/>
            </a:lvl9pPr>
          </a:lstStyle>
          <a:p>
            <a:pPr lvl="0"/>
            <a:r>
              <a:rPr lang="en-US"/>
              <a:t>Click to edit Master text styles</a:t>
            </a:r>
          </a:p>
        </p:txBody>
      </p:sp>
      <p:sp>
        <p:nvSpPr>
          <p:cNvPr id="6" name="Content Placeholder 5"/>
          <p:cNvSpPr>
            <a:spLocks noGrp="1"/>
          </p:cNvSpPr>
          <p:nvPr>
            <p:ph sz="quarter" idx="4"/>
          </p:nvPr>
        </p:nvSpPr>
        <p:spPr>
          <a:xfrm>
            <a:off x="19508612" y="12179303"/>
            <a:ext cx="16976197" cy="22126840"/>
          </a:xfrm>
        </p:spPr>
        <p:txBody>
          <a:bodyPr/>
          <a:lstStyle>
            <a:lvl1pPr>
              <a:defRPr sz="2250"/>
            </a:lvl1pPr>
            <a:lvl2pPr>
              <a:defRPr sz="1875"/>
            </a:lvl2pPr>
            <a:lvl3pPr>
              <a:defRPr sz="1688"/>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AAD910A-2FBF-4782-B7FC-7EE15380CF6A}" type="slidenum">
              <a:rPr lang="en-US" altLang="en-US"/>
              <a:pPr>
                <a:defRPr/>
              </a:pPr>
              <a:t>‹#›</a:t>
            </a:fld>
            <a:endParaRPr lang="en-US" altLang="en-US"/>
          </a:p>
        </p:txBody>
      </p:sp>
    </p:spTree>
    <p:extLst>
      <p:ext uri="{BB962C8B-B14F-4D97-AF65-F5344CB8AC3E}">
        <p14:creationId xmlns:p14="http://schemas.microsoft.com/office/powerpoint/2010/main" val="3551877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EA09EDC-FB1A-4666-899D-43E1A8C2B0E8}" type="slidenum">
              <a:rPr lang="en-US" altLang="en-US"/>
              <a:pPr>
                <a:defRPr/>
              </a:pPr>
              <a:t>‹#›</a:t>
            </a:fld>
            <a:endParaRPr lang="en-US" altLang="en-US"/>
          </a:p>
        </p:txBody>
      </p:sp>
    </p:spTree>
    <p:extLst>
      <p:ext uri="{BB962C8B-B14F-4D97-AF65-F5344CB8AC3E}">
        <p14:creationId xmlns:p14="http://schemas.microsoft.com/office/powerpoint/2010/main" val="163249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F4E5957-A53B-45B8-B59B-C9F4B7B7DF37}" type="slidenum">
              <a:rPr lang="en-US" altLang="en-US"/>
              <a:pPr>
                <a:defRPr/>
              </a:pPr>
              <a:t>‹#›</a:t>
            </a:fld>
            <a:endParaRPr lang="en-US" altLang="en-US"/>
          </a:p>
        </p:txBody>
      </p:sp>
    </p:spTree>
    <p:extLst>
      <p:ext uri="{BB962C8B-B14F-4D97-AF65-F5344CB8AC3E}">
        <p14:creationId xmlns:p14="http://schemas.microsoft.com/office/powerpoint/2010/main" val="1829560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9994" y="1529821"/>
            <a:ext cx="12634912" cy="6506369"/>
          </a:xfrm>
        </p:spPr>
        <p:txBody>
          <a:bodyPr anchor="b"/>
          <a:lstStyle>
            <a:lvl1pPr algn="l">
              <a:defRPr sz="1875" b="1"/>
            </a:lvl1pPr>
          </a:lstStyle>
          <a:p>
            <a:r>
              <a:rPr lang="en-US"/>
              <a:t>Click to edit Master title style</a:t>
            </a:r>
          </a:p>
        </p:txBody>
      </p:sp>
      <p:sp>
        <p:nvSpPr>
          <p:cNvPr id="3" name="Content Placeholder 2"/>
          <p:cNvSpPr>
            <a:spLocks noGrp="1"/>
          </p:cNvSpPr>
          <p:nvPr>
            <p:ph idx="1"/>
          </p:nvPr>
        </p:nvSpPr>
        <p:spPr>
          <a:xfrm>
            <a:off x="15015458" y="1529821"/>
            <a:ext cx="21469350" cy="32776319"/>
          </a:xfrm>
        </p:spPr>
        <p:txBody>
          <a:bodyPr/>
          <a:lstStyle>
            <a:lvl1pPr>
              <a:defRPr sz="3000"/>
            </a:lvl1pPr>
            <a:lvl2pPr>
              <a:defRPr sz="2625"/>
            </a:lvl2pPr>
            <a:lvl3pPr>
              <a:defRPr sz="2250"/>
            </a:lvl3pPr>
            <a:lvl4pPr>
              <a:defRPr sz="1875"/>
            </a:lvl4pPr>
            <a:lvl5pPr>
              <a:defRPr sz="1875"/>
            </a:lvl5pPr>
            <a:lvl6pPr>
              <a:defRPr sz="1875"/>
            </a:lvl6pPr>
            <a:lvl7pPr>
              <a:defRPr sz="1875"/>
            </a:lvl7pPr>
            <a:lvl8pPr>
              <a:defRPr sz="1875"/>
            </a:lvl8pPr>
            <a:lvl9pPr>
              <a:defRPr sz="18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19994" y="8036190"/>
            <a:ext cx="12634912" cy="26269950"/>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97F3A66-73AC-4CD2-AA61-F86A06A65984}" type="slidenum">
              <a:rPr lang="en-US" altLang="en-US"/>
              <a:pPr>
                <a:defRPr/>
              </a:pPr>
              <a:t>‹#›</a:t>
            </a:fld>
            <a:endParaRPr lang="en-US" altLang="en-US"/>
          </a:p>
        </p:txBody>
      </p:sp>
    </p:spTree>
    <p:extLst>
      <p:ext uri="{BB962C8B-B14F-4D97-AF65-F5344CB8AC3E}">
        <p14:creationId xmlns:p14="http://schemas.microsoft.com/office/powerpoint/2010/main" val="401122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8103" y="26882993"/>
            <a:ext cx="23042386" cy="3174471"/>
          </a:xfrm>
        </p:spPr>
        <p:txBody>
          <a:bodyPr anchor="b"/>
          <a:lstStyle>
            <a:lvl1pPr algn="l">
              <a:defRPr sz="1875" b="1"/>
            </a:lvl1pPr>
          </a:lstStyle>
          <a:p>
            <a:r>
              <a:rPr lang="en-US"/>
              <a:t>Click to edit Master title style</a:t>
            </a:r>
          </a:p>
        </p:txBody>
      </p:sp>
      <p:sp>
        <p:nvSpPr>
          <p:cNvPr id="3" name="Picture Placeholder 2"/>
          <p:cNvSpPr>
            <a:spLocks noGrp="1"/>
          </p:cNvSpPr>
          <p:nvPr>
            <p:ph type="pic" idx="1"/>
          </p:nvPr>
        </p:nvSpPr>
        <p:spPr>
          <a:xfrm>
            <a:off x="7528103" y="3431914"/>
            <a:ext cx="23042386" cy="23041768"/>
          </a:xfrm>
        </p:spPr>
        <p:txBody>
          <a:bodyPr/>
          <a:lstStyle>
            <a:lvl1pPr marL="0" indent="0">
              <a:buNone/>
              <a:defRPr sz="3000"/>
            </a:lvl1pPr>
            <a:lvl2pPr marL="428625" indent="0">
              <a:buNone/>
              <a:defRPr sz="2625"/>
            </a:lvl2pPr>
            <a:lvl3pPr marL="857250" indent="0">
              <a:buNone/>
              <a:defRPr sz="2250"/>
            </a:lvl3pPr>
            <a:lvl4pPr marL="1285875" indent="0">
              <a:buNone/>
              <a:defRPr sz="1875"/>
            </a:lvl4pPr>
            <a:lvl5pPr marL="1714500" indent="0">
              <a:buNone/>
              <a:defRPr sz="1875"/>
            </a:lvl5pPr>
            <a:lvl6pPr marL="2143125" indent="0">
              <a:buNone/>
              <a:defRPr sz="1875"/>
            </a:lvl6pPr>
            <a:lvl7pPr marL="2571750" indent="0">
              <a:buNone/>
              <a:defRPr sz="1875"/>
            </a:lvl7pPr>
            <a:lvl8pPr marL="3000375" indent="0">
              <a:buNone/>
              <a:defRPr sz="1875"/>
            </a:lvl8pPr>
            <a:lvl9pPr marL="3429000" indent="0">
              <a:buNone/>
              <a:defRPr sz="1875"/>
            </a:lvl9pPr>
          </a:lstStyle>
          <a:p>
            <a:pPr lvl="0"/>
            <a:endParaRPr lang="en-US" noProof="0" dirty="0"/>
          </a:p>
        </p:txBody>
      </p:sp>
      <p:sp>
        <p:nvSpPr>
          <p:cNvPr id="4" name="Text Placeholder 3"/>
          <p:cNvSpPr>
            <a:spLocks noGrp="1"/>
          </p:cNvSpPr>
          <p:nvPr>
            <p:ph type="body" sz="half" idx="2"/>
          </p:nvPr>
        </p:nvSpPr>
        <p:spPr>
          <a:xfrm>
            <a:off x="7528103" y="30057464"/>
            <a:ext cx="23042386" cy="4506118"/>
          </a:xfrm>
        </p:spPr>
        <p:txBody>
          <a:bodyPr/>
          <a:lstStyle>
            <a:lvl1pPr marL="0" indent="0">
              <a:buNone/>
              <a:defRPr sz="1313"/>
            </a:lvl1pPr>
            <a:lvl2pPr marL="428625" indent="0">
              <a:buNone/>
              <a:defRPr sz="1125"/>
            </a:lvl2pPr>
            <a:lvl3pPr marL="857250" indent="0">
              <a:buNone/>
              <a:defRPr sz="938"/>
            </a:lvl3pPr>
            <a:lvl4pPr marL="1285875" indent="0">
              <a:buNone/>
              <a:defRPr sz="844"/>
            </a:lvl4pPr>
            <a:lvl5pPr marL="1714500" indent="0">
              <a:buNone/>
              <a:defRPr sz="844"/>
            </a:lvl5pPr>
            <a:lvl6pPr marL="2143125" indent="0">
              <a:buNone/>
              <a:defRPr sz="844"/>
            </a:lvl6pPr>
            <a:lvl7pPr marL="2571750" indent="0">
              <a:buNone/>
              <a:defRPr sz="844"/>
            </a:lvl7pPr>
            <a:lvl8pPr marL="3000375" indent="0">
              <a:buNone/>
              <a:defRPr sz="844"/>
            </a:lvl8pPr>
            <a:lvl9pPr marL="3429000" indent="0">
              <a:buNone/>
              <a:defRPr sz="844"/>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89577A-BFD3-4272-9832-621801EF8E63}" type="slidenum">
              <a:rPr lang="en-US" altLang="en-US"/>
              <a:pPr>
                <a:defRPr/>
              </a:pPr>
              <a:t>‹#›</a:t>
            </a:fld>
            <a:endParaRPr lang="en-US" altLang="en-US"/>
          </a:p>
        </p:txBody>
      </p:sp>
    </p:spTree>
    <p:extLst>
      <p:ext uri="{BB962C8B-B14F-4D97-AF65-F5344CB8AC3E}">
        <p14:creationId xmlns:p14="http://schemas.microsoft.com/office/powerpoint/2010/main" val="2840353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21722" y="1539082"/>
            <a:ext cx="34562838" cy="6400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70253" tIns="235127" rIns="470253" bIns="235127"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921722" y="8962232"/>
            <a:ext cx="34562838" cy="253457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470253" tIns="235127" rIns="470253" bIns="235127"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1921722" y="34974742"/>
            <a:ext cx="8959638" cy="2667000"/>
          </a:xfrm>
          <a:prstGeom prst="rect">
            <a:avLst/>
          </a:prstGeom>
          <a:noFill/>
          <a:ln>
            <a:noFill/>
          </a:ln>
          <a:effectLst/>
          <a:extLst/>
        </p:spPr>
        <p:txBody>
          <a:bodyPr vert="horz" wrap="square" lIns="470253" tIns="235127" rIns="470253" bIns="235127" numCol="1" anchor="t" anchorCtr="0" compatLnSpc="1">
            <a:prstTxWarp prst="textNoShape">
              <a:avLst/>
            </a:prstTxWarp>
          </a:bodyPr>
          <a:lstStyle>
            <a:lvl1pPr eaLnBrk="1" hangingPunct="1">
              <a:defRPr sz="6750">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3123122" y="34974742"/>
            <a:ext cx="12160038" cy="2667000"/>
          </a:xfrm>
          <a:prstGeom prst="rect">
            <a:avLst/>
          </a:prstGeom>
          <a:noFill/>
          <a:ln>
            <a:noFill/>
          </a:ln>
          <a:effectLst/>
          <a:extLst/>
        </p:spPr>
        <p:txBody>
          <a:bodyPr vert="horz" wrap="square" lIns="470253" tIns="235127" rIns="470253" bIns="235127" numCol="1" anchor="t" anchorCtr="0" compatLnSpc="1">
            <a:prstTxWarp prst="textNoShape">
              <a:avLst/>
            </a:prstTxWarp>
          </a:bodyPr>
          <a:lstStyle>
            <a:lvl1pPr algn="ctr" eaLnBrk="1" hangingPunct="1">
              <a:defRPr sz="6750">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27524922" y="34974742"/>
            <a:ext cx="8959638" cy="2667000"/>
          </a:xfrm>
          <a:prstGeom prst="rect">
            <a:avLst/>
          </a:prstGeom>
          <a:noFill/>
          <a:ln>
            <a:noFill/>
          </a:ln>
          <a:effectLst/>
          <a:extLst/>
        </p:spPr>
        <p:txBody>
          <a:bodyPr vert="horz" wrap="square" lIns="470253" tIns="235127" rIns="470253" bIns="235127" numCol="1" anchor="t" anchorCtr="0" compatLnSpc="1">
            <a:prstTxWarp prst="textNoShape">
              <a:avLst/>
            </a:prstTxWarp>
          </a:bodyPr>
          <a:lstStyle>
            <a:lvl1pPr algn="r" eaLnBrk="1" hangingPunct="1">
              <a:defRPr sz="6700" smtClean="0"/>
            </a:lvl1pPr>
          </a:lstStyle>
          <a:p>
            <a:pPr>
              <a:defRPr/>
            </a:pPr>
            <a:fld id="{7E4E1F7A-696F-4CFD-90E9-FE56059728A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08488" rtl="0" eaLnBrk="0" fontAlgn="base" hangingPunct="0">
        <a:spcBef>
          <a:spcPct val="0"/>
        </a:spcBef>
        <a:spcAft>
          <a:spcPct val="0"/>
        </a:spcAft>
        <a:defRPr sz="21200">
          <a:solidFill>
            <a:schemeClr val="tx2"/>
          </a:solidFill>
          <a:latin typeface="+mj-lt"/>
          <a:ea typeface="ＭＳ Ｐゴシック" panose="020B0600070205080204" pitchFamily="34" charset="-128"/>
          <a:cs typeface="+mj-cs"/>
        </a:defRPr>
      </a:lvl1pPr>
      <a:lvl2pPr algn="ctr" defTabSz="4408488" rtl="0" eaLnBrk="0" fontAlgn="base" hangingPunct="0">
        <a:spcBef>
          <a:spcPct val="0"/>
        </a:spcBef>
        <a:spcAft>
          <a:spcPct val="0"/>
        </a:spcAft>
        <a:defRPr sz="21200">
          <a:solidFill>
            <a:schemeClr val="tx2"/>
          </a:solidFill>
          <a:latin typeface="Arial" charset="0"/>
          <a:ea typeface="ＭＳ Ｐゴシック" panose="020B0600070205080204" pitchFamily="34" charset="-128"/>
        </a:defRPr>
      </a:lvl2pPr>
      <a:lvl3pPr algn="ctr" defTabSz="4408488" rtl="0" eaLnBrk="0" fontAlgn="base" hangingPunct="0">
        <a:spcBef>
          <a:spcPct val="0"/>
        </a:spcBef>
        <a:spcAft>
          <a:spcPct val="0"/>
        </a:spcAft>
        <a:defRPr sz="21200">
          <a:solidFill>
            <a:schemeClr val="tx2"/>
          </a:solidFill>
          <a:latin typeface="Arial" charset="0"/>
          <a:ea typeface="ＭＳ Ｐゴシック" panose="020B0600070205080204" pitchFamily="34" charset="-128"/>
        </a:defRPr>
      </a:lvl3pPr>
      <a:lvl4pPr algn="ctr" defTabSz="4408488" rtl="0" eaLnBrk="0" fontAlgn="base" hangingPunct="0">
        <a:spcBef>
          <a:spcPct val="0"/>
        </a:spcBef>
        <a:spcAft>
          <a:spcPct val="0"/>
        </a:spcAft>
        <a:defRPr sz="21200">
          <a:solidFill>
            <a:schemeClr val="tx2"/>
          </a:solidFill>
          <a:latin typeface="Arial" charset="0"/>
          <a:ea typeface="ＭＳ Ｐゴシック" panose="020B0600070205080204" pitchFamily="34" charset="-128"/>
        </a:defRPr>
      </a:lvl4pPr>
      <a:lvl5pPr algn="ctr" defTabSz="4408488" rtl="0" eaLnBrk="0" fontAlgn="base" hangingPunct="0">
        <a:spcBef>
          <a:spcPct val="0"/>
        </a:spcBef>
        <a:spcAft>
          <a:spcPct val="0"/>
        </a:spcAft>
        <a:defRPr sz="21200">
          <a:solidFill>
            <a:schemeClr val="tx2"/>
          </a:solidFill>
          <a:latin typeface="Arial" charset="0"/>
          <a:ea typeface="ＭＳ Ｐゴシック" panose="020B0600070205080204" pitchFamily="34" charset="-128"/>
        </a:defRPr>
      </a:lvl5pPr>
      <a:lvl6pPr marL="428625" algn="ctr" defTabSz="4409778" rtl="0" fontAlgn="base">
        <a:spcBef>
          <a:spcPct val="0"/>
        </a:spcBef>
        <a:spcAft>
          <a:spcPct val="0"/>
        </a:spcAft>
        <a:defRPr sz="21281">
          <a:solidFill>
            <a:schemeClr val="tx2"/>
          </a:solidFill>
          <a:latin typeface="Arial" charset="0"/>
        </a:defRPr>
      </a:lvl6pPr>
      <a:lvl7pPr marL="857250" algn="ctr" defTabSz="4409778" rtl="0" fontAlgn="base">
        <a:spcBef>
          <a:spcPct val="0"/>
        </a:spcBef>
        <a:spcAft>
          <a:spcPct val="0"/>
        </a:spcAft>
        <a:defRPr sz="21281">
          <a:solidFill>
            <a:schemeClr val="tx2"/>
          </a:solidFill>
          <a:latin typeface="Arial" charset="0"/>
        </a:defRPr>
      </a:lvl7pPr>
      <a:lvl8pPr marL="1285875" algn="ctr" defTabSz="4409778" rtl="0" fontAlgn="base">
        <a:spcBef>
          <a:spcPct val="0"/>
        </a:spcBef>
        <a:spcAft>
          <a:spcPct val="0"/>
        </a:spcAft>
        <a:defRPr sz="21281">
          <a:solidFill>
            <a:schemeClr val="tx2"/>
          </a:solidFill>
          <a:latin typeface="Arial" charset="0"/>
        </a:defRPr>
      </a:lvl8pPr>
      <a:lvl9pPr marL="1714500" algn="ctr" defTabSz="4409778" rtl="0" fontAlgn="base">
        <a:spcBef>
          <a:spcPct val="0"/>
        </a:spcBef>
        <a:spcAft>
          <a:spcPct val="0"/>
        </a:spcAft>
        <a:defRPr sz="21281">
          <a:solidFill>
            <a:schemeClr val="tx2"/>
          </a:solidFill>
          <a:latin typeface="Arial" charset="0"/>
        </a:defRPr>
      </a:lvl9pPr>
    </p:titleStyle>
    <p:bodyStyle>
      <a:lvl1pPr marL="1654175" indent="-1654175" algn="l" defTabSz="4408488" rtl="0" eaLnBrk="0" fontAlgn="base" hangingPunct="0">
        <a:spcBef>
          <a:spcPct val="20000"/>
        </a:spcBef>
        <a:spcAft>
          <a:spcPct val="0"/>
        </a:spcAft>
        <a:buChar char="•"/>
        <a:defRPr sz="15400">
          <a:solidFill>
            <a:schemeClr val="tx1"/>
          </a:solidFill>
          <a:latin typeface="+mn-lt"/>
          <a:ea typeface="ＭＳ Ｐゴシック" panose="020B0600070205080204" pitchFamily="34" charset="-128"/>
          <a:cs typeface="+mn-cs"/>
        </a:defRPr>
      </a:lvl1pPr>
      <a:lvl2pPr marL="3582988" indent="-1379538" algn="l" defTabSz="4408488" rtl="0" eaLnBrk="0" fontAlgn="base" hangingPunct="0">
        <a:spcBef>
          <a:spcPct val="20000"/>
        </a:spcBef>
        <a:spcAft>
          <a:spcPct val="0"/>
        </a:spcAft>
        <a:buChar char="–"/>
        <a:defRPr sz="13500">
          <a:solidFill>
            <a:schemeClr val="tx1"/>
          </a:solidFill>
          <a:latin typeface="+mn-lt"/>
          <a:ea typeface="ＭＳ Ｐゴシック" pitchFamily="-102" charset="-128"/>
        </a:defRPr>
      </a:lvl2pPr>
      <a:lvl3pPr marL="5511800" indent="-1101725" algn="l" defTabSz="4408488" rtl="0" eaLnBrk="0" fontAlgn="base" hangingPunct="0">
        <a:spcBef>
          <a:spcPct val="20000"/>
        </a:spcBef>
        <a:spcAft>
          <a:spcPct val="0"/>
        </a:spcAft>
        <a:buChar char="•"/>
        <a:defRPr sz="11500">
          <a:solidFill>
            <a:schemeClr val="tx1"/>
          </a:solidFill>
          <a:latin typeface="+mn-lt"/>
          <a:ea typeface="ＭＳ Ｐゴシック" pitchFamily="-102" charset="-128"/>
        </a:defRPr>
      </a:lvl3pPr>
      <a:lvl4pPr marL="7715250" indent="-1101725" algn="l" defTabSz="4408488" rtl="0" eaLnBrk="0" fontAlgn="base" hangingPunct="0">
        <a:spcBef>
          <a:spcPct val="20000"/>
        </a:spcBef>
        <a:spcAft>
          <a:spcPct val="0"/>
        </a:spcAft>
        <a:buChar char="–"/>
        <a:defRPr sz="9700">
          <a:solidFill>
            <a:schemeClr val="tx1"/>
          </a:solidFill>
          <a:latin typeface="+mn-lt"/>
          <a:ea typeface="ＭＳ Ｐゴシック" pitchFamily="-102" charset="-128"/>
        </a:defRPr>
      </a:lvl4pPr>
      <a:lvl5pPr marL="9918700" indent="-1100138" algn="l" defTabSz="4408488" rtl="0" eaLnBrk="0" fontAlgn="base" hangingPunct="0">
        <a:spcBef>
          <a:spcPct val="20000"/>
        </a:spcBef>
        <a:spcAft>
          <a:spcPct val="0"/>
        </a:spcAft>
        <a:buChar char="»"/>
        <a:defRPr sz="9700">
          <a:solidFill>
            <a:schemeClr val="tx1"/>
          </a:solidFill>
          <a:latin typeface="+mn-lt"/>
          <a:ea typeface="ＭＳ Ｐゴシック" pitchFamily="-102" charset="-128"/>
        </a:defRPr>
      </a:lvl5pPr>
      <a:lvl6pPr marL="10348020" indent="-1101328" algn="l" defTabSz="4409778" rtl="0" fontAlgn="base">
        <a:spcBef>
          <a:spcPct val="20000"/>
        </a:spcBef>
        <a:spcAft>
          <a:spcPct val="0"/>
        </a:spcAft>
        <a:buChar char="»"/>
        <a:defRPr sz="9750">
          <a:solidFill>
            <a:schemeClr val="tx1"/>
          </a:solidFill>
          <a:latin typeface="+mn-lt"/>
        </a:defRPr>
      </a:lvl6pPr>
      <a:lvl7pPr marL="10776645" indent="-1101328" algn="l" defTabSz="4409778" rtl="0" fontAlgn="base">
        <a:spcBef>
          <a:spcPct val="20000"/>
        </a:spcBef>
        <a:spcAft>
          <a:spcPct val="0"/>
        </a:spcAft>
        <a:buChar char="»"/>
        <a:defRPr sz="9750">
          <a:solidFill>
            <a:schemeClr val="tx1"/>
          </a:solidFill>
          <a:latin typeface="+mn-lt"/>
        </a:defRPr>
      </a:lvl7pPr>
      <a:lvl8pPr marL="11205270" indent="-1101328" algn="l" defTabSz="4409778" rtl="0" fontAlgn="base">
        <a:spcBef>
          <a:spcPct val="20000"/>
        </a:spcBef>
        <a:spcAft>
          <a:spcPct val="0"/>
        </a:spcAft>
        <a:buChar char="»"/>
        <a:defRPr sz="9750">
          <a:solidFill>
            <a:schemeClr val="tx1"/>
          </a:solidFill>
          <a:latin typeface="+mn-lt"/>
        </a:defRPr>
      </a:lvl8pPr>
      <a:lvl9pPr marL="11633895" indent="-1101328" algn="l" defTabSz="4409778" rtl="0" fontAlgn="base">
        <a:spcBef>
          <a:spcPct val="20000"/>
        </a:spcBef>
        <a:spcAft>
          <a:spcPct val="0"/>
        </a:spcAft>
        <a:buChar char="»"/>
        <a:defRPr sz="9750">
          <a:solidFill>
            <a:schemeClr val="tx1"/>
          </a:solidFill>
          <a:latin typeface="+mn-lt"/>
        </a:defRPr>
      </a:lvl9pPr>
    </p:bodyStyle>
    <p:otherStyle>
      <a:defPPr>
        <a:defRPr lang="en-US"/>
      </a:defPPr>
      <a:lvl1pPr marL="0" algn="l" defTabSz="857250" rtl="0" eaLnBrk="1" latinLnBrk="0" hangingPunct="1">
        <a:defRPr sz="1688" kern="1200">
          <a:solidFill>
            <a:schemeClr val="tx1"/>
          </a:solidFill>
          <a:latin typeface="+mn-lt"/>
          <a:ea typeface="+mn-ea"/>
          <a:cs typeface="+mn-cs"/>
        </a:defRPr>
      </a:lvl1pPr>
      <a:lvl2pPr marL="428625" algn="l" defTabSz="857250" rtl="0" eaLnBrk="1" latinLnBrk="0" hangingPunct="1">
        <a:defRPr sz="1688" kern="1200">
          <a:solidFill>
            <a:schemeClr val="tx1"/>
          </a:solidFill>
          <a:latin typeface="+mn-lt"/>
          <a:ea typeface="+mn-ea"/>
          <a:cs typeface="+mn-cs"/>
        </a:defRPr>
      </a:lvl2pPr>
      <a:lvl3pPr marL="857250" algn="l" defTabSz="857250" rtl="0" eaLnBrk="1" latinLnBrk="0" hangingPunct="1">
        <a:defRPr sz="1688" kern="1200">
          <a:solidFill>
            <a:schemeClr val="tx1"/>
          </a:solidFill>
          <a:latin typeface="+mn-lt"/>
          <a:ea typeface="+mn-ea"/>
          <a:cs typeface="+mn-cs"/>
        </a:defRPr>
      </a:lvl3pPr>
      <a:lvl4pPr marL="1285875" algn="l" defTabSz="857250" rtl="0" eaLnBrk="1" latinLnBrk="0" hangingPunct="1">
        <a:defRPr sz="1688" kern="1200">
          <a:solidFill>
            <a:schemeClr val="tx1"/>
          </a:solidFill>
          <a:latin typeface="+mn-lt"/>
          <a:ea typeface="+mn-ea"/>
          <a:cs typeface="+mn-cs"/>
        </a:defRPr>
      </a:lvl4pPr>
      <a:lvl5pPr marL="1714500" algn="l" defTabSz="857250" rtl="0" eaLnBrk="1" latinLnBrk="0" hangingPunct="1">
        <a:defRPr sz="1688" kern="1200">
          <a:solidFill>
            <a:schemeClr val="tx1"/>
          </a:solidFill>
          <a:latin typeface="+mn-lt"/>
          <a:ea typeface="+mn-ea"/>
          <a:cs typeface="+mn-cs"/>
        </a:defRPr>
      </a:lvl5pPr>
      <a:lvl6pPr marL="2143125" algn="l" defTabSz="857250" rtl="0" eaLnBrk="1" latinLnBrk="0" hangingPunct="1">
        <a:defRPr sz="1688" kern="1200">
          <a:solidFill>
            <a:schemeClr val="tx1"/>
          </a:solidFill>
          <a:latin typeface="+mn-lt"/>
          <a:ea typeface="+mn-ea"/>
          <a:cs typeface="+mn-cs"/>
        </a:defRPr>
      </a:lvl6pPr>
      <a:lvl7pPr marL="2571750" algn="l" defTabSz="857250" rtl="0" eaLnBrk="1" latinLnBrk="0" hangingPunct="1">
        <a:defRPr sz="1688" kern="1200">
          <a:solidFill>
            <a:schemeClr val="tx1"/>
          </a:solidFill>
          <a:latin typeface="+mn-lt"/>
          <a:ea typeface="+mn-ea"/>
          <a:cs typeface="+mn-cs"/>
        </a:defRPr>
      </a:lvl7pPr>
      <a:lvl8pPr marL="3000375" algn="l" defTabSz="857250" rtl="0" eaLnBrk="1" latinLnBrk="0" hangingPunct="1">
        <a:defRPr sz="1688" kern="1200">
          <a:solidFill>
            <a:schemeClr val="tx1"/>
          </a:solidFill>
          <a:latin typeface="+mn-lt"/>
          <a:ea typeface="+mn-ea"/>
          <a:cs typeface="+mn-cs"/>
        </a:defRPr>
      </a:lvl8pPr>
      <a:lvl9pPr marL="3429000" algn="l" defTabSz="857250" rtl="0" eaLnBrk="1" latinLnBrk="0" hangingPunct="1">
        <a:defRPr sz="16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3076" name="Rectangle 6"/>
          <p:cNvSpPr>
            <a:spLocks noChangeArrowheads="1"/>
          </p:cNvSpPr>
          <p:nvPr/>
        </p:nvSpPr>
        <p:spPr bwMode="auto">
          <a:xfrm>
            <a:off x="213360" y="664899"/>
            <a:ext cx="37886640" cy="5113602"/>
          </a:xfrm>
          <a:prstGeom prst="rect">
            <a:avLst/>
          </a:prstGeom>
          <a:solidFill>
            <a:schemeClr val="bg1"/>
          </a:solidFill>
          <a:ln w="38100">
            <a:solidFill>
              <a:schemeClr val="tx1"/>
            </a:solidFill>
            <a:miter lim="800000"/>
            <a:headEnd/>
            <a:tailEnd/>
          </a:ln>
        </p:spPr>
        <p:txBody>
          <a:bodyPr lIns="128588" tIns="64294" rIns="128588" bIns="64294" anchor="ctr"/>
          <a:lstStyle>
            <a:lvl1pPr>
              <a:defRPr sz="3000">
                <a:solidFill>
                  <a:schemeClr val="tx1"/>
                </a:solidFill>
                <a:latin typeface="Arial" panose="020B0604020202020204" pitchFamily="34" charset="0"/>
                <a:cs typeface="Arial" panose="020B0604020202020204" pitchFamily="34" charset="0"/>
              </a:defRPr>
            </a:lvl1pPr>
            <a:lvl2pPr marL="37931725" indent="-37474525">
              <a:defRPr sz="3000">
                <a:solidFill>
                  <a:schemeClr val="tx1"/>
                </a:solidFill>
                <a:latin typeface="Arial" panose="020B0604020202020204" pitchFamily="34" charset="0"/>
                <a:cs typeface="Arial" panose="020B0604020202020204" pitchFamily="34" charset="0"/>
              </a:defRPr>
            </a:lvl2pPr>
            <a:lvl3pPr marL="1143000" indent="-228600">
              <a:defRPr sz="3000">
                <a:solidFill>
                  <a:schemeClr val="tx1"/>
                </a:solidFill>
                <a:latin typeface="Arial" panose="020B0604020202020204" pitchFamily="34" charset="0"/>
                <a:cs typeface="Arial" panose="020B0604020202020204" pitchFamily="34" charset="0"/>
              </a:defRPr>
            </a:lvl3pPr>
            <a:lvl4pPr marL="1600200" indent="-228600">
              <a:defRPr sz="3000">
                <a:solidFill>
                  <a:schemeClr val="tx1"/>
                </a:solidFill>
                <a:latin typeface="Arial" panose="020B0604020202020204" pitchFamily="34" charset="0"/>
                <a:cs typeface="Arial" panose="020B0604020202020204" pitchFamily="34" charset="0"/>
              </a:defRPr>
            </a:lvl4pPr>
            <a:lvl5pPr marL="2057400" indent="-228600">
              <a:defRPr sz="3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pPr algn="ctr"/>
            <a:r>
              <a:rPr lang="en-US" sz="7200" dirty="0"/>
              <a:t>Outcomes of a Pre-Dental Bootcamp Facilitated by Dental Students</a:t>
            </a:r>
          </a:p>
          <a:p>
            <a:pPr algn="ctr"/>
            <a:r>
              <a:rPr lang="en-US" altLang="en-US" sz="4800" b="1" dirty="0">
                <a:ln>
                  <a:solidFill>
                    <a:schemeClr val="tx1"/>
                  </a:solidFill>
                </a:ln>
                <a:latin typeface="Gill Sans" pitchFamily="-102" charset="0"/>
              </a:rPr>
              <a:t>Michelle Fat, Arshia </a:t>
            </a:r>
            <a:r>
              <a:rPr lang="en-US" altLang="en-US" sz="4800" b="1" dirty="0" err="1">
                <a:ln>
                  <a:solidFill>
                    <a:schemeClr val="tx1"/>
                  </a:solidFill>
                </a:ln>
                <a:latin typeface="Gill Sans" pitchFamily="-102" charset="0"/>
              </a:rPr>
              <a:t>Ashjaei</a:t>
            </a:r>
            <a:endParaRPr lang="en-US" altLang="en-US" sz="4400" b="1" baseline="30000" dirty="0">
              <a:ln>
                <a:solidFill>
                  <a:schemeClr val="tx1"/>
                </a:solidFill>
              </a:ln>
              <a:latin typeface="Gill Sans" pitchFamily="-102" charset="0"/>
            </a:endParaRPr>
          </a:p>
          <a:p>
            <a:pPr algn="ctr" eaLnBrk="1" hangingPunct="1"/>
            <a:r>
              <a:rPr lang="en-US" altLang="en-US" sz="4000" b="1" dirty="0">
                <a:ln>
                  <a:solidFill>
                    <a:schemeClr val="tx1"/>
                  </a:solidFill>
                </a:ln>
                <a:latin typeface="Gill Sans" pitchFamily="-102" charset="0"/>
              </a:rPr>
              <a:t>University of the Pacific. Arthur A. </a:t>
            </a:r>
            <a:r>
              <a:rPr lang="en-US" altLang="en-US" sz="4000" b="1" dirty="0" err="1">
                <a:ln>
                  <a:solidFill>
                    <a:schemeClr val="tx1"/>
                  </a:solidFill>
                </a:ln>
                <a:latin typeface="Gill Sans" pitchFamily="-102" charset="0"/>
              </a:rPr>
              <a:t>Dugoni</a:t>
            </a:r>
            <a:r>
              <a:rPr lang="en-US" altLang="en-US" sz="4000" b="1" dirty="0">
                <a:ln>
                  <a:solidFill>
                    <a:schemeClr val="tx1"/>
                  </a:solidFill>
                </a:ln>
                <a:latin typeface="Gill Sans" pitchFamily="-102" charset="0"/>
              </a:rPr>
              <a:t> School of Dentistry, DDS Class of 2019</a:t>
            </a:r>
          </a:p>
        </p:txBody>
      </p:sp>
      <p:sp>
        <p:nvSpPr>
          <p:cNvPr id="2054" name="Rectangle 9"/>
          <p:cNvSpPr>
            <a:spLocks noChangeArrowheads="1"/>
          </p:cNvSpPr>
          <p:nvPr/>
        </p:nvSpPr>
        <p:spPr bwMode="auto">
          <a:xfrm>
            <a:off x="12872720" y="6070092"/>
            <a:ext cx="12273280" cy="1333500"/>
          </a:xfrm>
          <a:prstGeom prst="rect">
            <a:avLst/>
          </a:prstGeom>
          <a:solidFill>
            <a:schemeClr val="bg1"/>
          </a:solidFill>
          <a:ln w="9525">
            <a:solidFill>
              <a:schemeClr val="tx1"/>
            </a:solidFill>
            <a:miter lim="800000"/>
            <a:headEnd/>
            <a:tailEnd/>
          </a:ln>
          <a:effectLst/>
        </p:spPr>
        <p:txBody>
          <a:bodyPr wrap="none" lIns="128588" tIns="64294" rIns="128588" bIns="64294" anchor="ctr"/>
          <a:lstStyle/>
          <a:p>
            <a:pPr algn="ctr" defTabSz="4409778" eaLnBrk="1" hangingPunct="1">
              <a:defRPr/>
            </a:pPr>
            <a:r>
              <a:rPr lang="en-US" sz="5344" b="1" dirty="0">
                <a:ln>
                  <a:solidFill>
                    <a:srgbClr val="F47227"/>
                  </a:solidFill>
                </a:ln>
                <a:solidFill>
                  <a:srgbClr val="F47227"/>
                </a:solidFill>
                <a:latin typeface="Gill Sans" pitchFamily="34" charset="0"/>
                <a:cs typeface="+mn-cs"/>
              </a:rPr>
              <a:t>Results</a:t>
            </a:r>
          </a:p>
        </p:txBody>
      </p:sp>
      <p:sp>
        <p:nvSpPr>
          <p:cNvPr id="3120" name="Text Box 764"/>
          <p:cNvSpPr txBox="1">
            <a:spLocks noChangeArrowheads="1"/>
          </p:cNvSpPr>
          <p:nvPr/>
        </p:nvSpPr>
        <p:spPr bwMode="auto">
          <a:xfrm>
            <a:off x="25679399" y="32968158"/>
            <a:ext cx="4648200" cy="36892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60734" tIns="80367" rIns="160734" bIns="80367">
            <a:spAutoFit/>
          </a:bodyPr>
          <a:lstStyle>
            <a:lvl1pPr defTabSz="4703763">
              <a:defRPr sz="3000">
                <a:solidFill>
                  <a:schemeClr val="tx1"/>
                </a:solidFill>
                <a:latin typeface="Arial" panose="020B0604020202020204" pitchFamily="34" charset="0"/>
                <a:cs typeface="Arial" panose="020B0604020202020204" pitchFamily="34" charset="0"/>
              </a:defRPr>
            </a:lvl1pPr>
            <a:lvl2pPr marL="37931725" indent="-37474525" defTabSz="4703763">
              <a:defRPr sz="3000">
                <a:solidFill>
                  <a:schemeClr val="tx1"/>
                </a:solidFill>
                <a:latin typeface="Arial" panose="020B0604020202020204" pitchFamily="34" charset="0"/>
                <a:cs typeface="Arial" panose="020B0604020202020204" pitchFamily="34" charset="0"/>
              </a:defRPr>
            </a:lvl2pPr>
            <a:lvl3pPr marL="1143000" indent="-228600" defTabSz="4703763">
              <a:defRPr sz="3000">
                <a:solidFill>
                  <a:schemeClr val="tx1"/>
                </a:solidFill>
                <a:latin typeface="Arial" panose="020B0604020202020204" pitchFamily="34" charset="0"/>
                <a:cs typeface="Arial" panose="020B0604020202020204" pitchFamily="34" charset="0"/>
              </a:defRPr>
            </a:lvl3pPr>
            <a:lvl4pPr marL="1600200" indent="-228600" defTabSz="4703763">
              <a:defRPr sz="3000">
                <a:solidFill>
                  <a:schemeClr val="tx1"/>
                </a:solidFill>
                <a:latin typeface="Arial" panose="020B0604020202020204" pitchFamily="34" charset="0"/>
                <a:cs typeface="Arial" panose="020B0604020202020204" pitchFamily="34" charset="0"/>
              </a:defRPr>
            </a:lvl4pPr>
            <a:lvl5pPr marL="2057400" indent="-228600" defTabSz="4703763">
              <a:defRPr sz="3000">
                <a:solidFill>
                  <a:schemeClr val="tx1"/>
                </a:solidFill>
                <a:latin typeface="Arial" panose="020B0604020202020204" pitchFamily="34" charset="0"/>
                <a:cs typeface="Arial" panose="020B0604020202020204" pitchFamily="34" charset="0"/>
              </a:defRPr>
            </a:lvl5pPr>
            <a:lvl6pPr marL="25146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pPr>
              <a:lnSpc>
                <a:spcPct val="107000"/>
              </a:lnSpc>
            </a:pPr>
            <a:r>
              <a:rPr lang="en-US" altLang="en-US" sz="3600" dirty="0"/>
              <a:t>Acknowledgements:</a:t>
            </a:r>
          </a:p>
          <a:p>
            <a:pPr>
              <a:lnSpc>
                <a:spcPct val="107000"/>
              </a:lnSpc>
            </a:pPr>
            <a:r>
              <a:rPr lang="en-US" altLang="en-US" sz="2400" dirty="0"/>
              <a:t>Dr. Nader </a:t>
            </a:r>
            <a:r>
              <a:rPr lang="en-US" altLang="en-US" sz="2400" dirty="0" err="1"/>
              <a:t>Nadershahi</a:t>
            </a:r>
            <a:endParaRPr lang="en-US" altLang="en-US" sz="2400" dirty="0"/>
          </a:p>
          <a:p>
            <a:pPr>
              <a:lnSpc>
                <a:spcPct val="107000"/>
              </a:lnSpc>
            </a:pPr>
            <a:r>
              <a:rPr lang="en-US" altLang="en-US" sz="2400" dirty="0"/>
              <a:t>Dr. Cindy Lyon</a:t>
            </a:r>
          </a:p>
          <a:p>
            <a:pPr>
              <a:lnSpc>
                <a:spcPct val="107000"/>
              </a:lnSpc>
            </a:pPr>
            <a:r>
              <a:rPr lang="en-US" altLang="en-US" sz="2400" dirty="0"/>
              <a:t>Dr. </a:t>
            </a:r>
            <a:r>
              <a:rPr lang="en-US" altLang="en-US" sz="2400" dirty="0" err="1"/>
              <a:t>Sinky</a:t>
            </a:r>
            <a:r>
              <a:rPr lang="en-US" altLang="en-US" sz="2400" dirty="0"/>
              <a:t> Zheng</a:t>
            </a:r>
          </a:p>
          <a:p>
            <a:pPr>
              <a:lnSpc>
                <a:spcPct val="107000"/>
              </a:lnSpc>
            </a:pPr>
            <a:r>
              <a:rPr lang="en-US" altLang="en-US" sz="2400" dirty="0"/>
              <a:t>Stan Constantino</a:t>
            </a:r>
          </a:p>
          <a:p>
            <a:pPr>
              <a:lnSpc>
                <a:spcPct val="107000"/>
              </a:lnSpc>
            </a:pPr>
            <a:r>
              <a:rPr lang="en-US" altLang="en-US" sz="2400" dirty="0"/>
              <a:t>Janelle </a:t>
            </a:r>
            <a:r>
              <a:rPr lang="en-US" altLang="en-US" sz="2400" dirty="0" err="1"/>
              <a:t>Palomares</a:t>
            </a:r>
            <a:endParaRPr lang="en-US" altLang="en-US" sz="2400" dirty="0"/>
          </a:p>
          <a:p>
            <a:pPr>
              <a:lnSpc>
                <a:spcPct val="107000"/>
              </a:lnSpc>
            </a:pPr>
            <a:r>
              <a:rPr lang="en-US" altLang="en-US" sz="2400" dirty="0"/>
              <a:t>Stephanie Chan</a:t>
            </a:r>
          </a:p>
          <a:p>
            <a:pPr>
              <a:lnSpc>
                <a:spcPct val="107000"/>
              </a:lnSpc>
            </a:pPr>
            <a:r>
              <a:rPr lang="en-US" altLang="en-US" sz="2400" dirty="0"/>
              <a:t>Matthew </a:t>
            </a:r>
            <a:r>
              <a:rPr lang="en-US" altLang="en-US" sz="2400" dirty="0" err="1"/>
              <a:t>Peifer</a:t>
            </a:r>
            <a:endParaRPr lang="en-US" altLang="en-US" sz="2400" dirty="0"/>
          </a:p>
          <a:p>
            <a:pPr>
              <a:lnSpc>
                <a:spcPct val="107000"/>
              </a:lnSpc>
            </a:pPr>
            <a:endParaRPr lang="en-US" altLang="en-US" sz="1100" dirty="0"/>
          </a:p>
        </p:txBody>
      </p:sp>
      <p:sp>
        <p:nvSpPr>
          <p:cNvPr id="3075" name="Text Box 402"/>
          <p:cNvSpPr txBox="1">
            <a:spLocks noChangeArrowheads="1"/>
          </p:cNvSpPr>
          <p:nvPr/>
        </p:nvSpPr>
        <p:spPr bwMode="auto">
          <a:xfrm>
            <a:off x="640080" y="7645400"/>
            <a:ext cx="11592560" cy="47464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28588" tIns="64294" rIns="128588" bIns="64294">
            <a:spAutoFit/>
          </a:bodyPr>
          <a:lstStyle>
            <a:lvl1pPr defTabSz="4703763">
              <a:defRPr sz="3000">
                <a:solidFill>
                  <a:schemeClr val="tx1"/>
                </a:solidFill>
                <a:latin typeface="Arial" panose="020B0604020202020204" pitchFamily="34" charset="0"/>
                <a:cs typeface="Arial" panose="020B0604020202020204" pitchFamily="34" charset="0"/>
              </a:defRPr>
            </a:lvl1pPr>
            <a:lvl2pPr marL="37931725" indent="-37474525" defTabSz="4703763">
              <a:defRPr sz="3000">
                <a:solidFill>
                  <a:schemeClr val="tx1"/>
                </a:solidFill>
                <a:latin typeface="Arial" panose="020B0604020202020204" pitchFamily="34" charset="0"/>
                <a:cs typeface="Arial" panose="020B0604020202020204" pitchFamily="34" charset="0"/>
              </a:defRPr>
            </a:lvl2pPr>
            <a:lvl3pPr marL="1143000" indent="-228600" defTabSz="4703763">
              <a:defRPr sz="3000">
                <a:solidFill>
                  <a:schemeClr val="tx1"/>
                </a:solidFill>
                <a:latin typeface="Arial" panose="020B0604020202020204" pitchFamily="34" charset="0"/>
                <a:cs typeface="Arial" panose="020B0604020202020204" pitchFamily="34" charset="0"/>
              </a:defRPr>
            </a:lvl3pPr>
            <a:lvl4pPr marL="1600200" indent="-228600" defTabSz="4703763">
              <a:defRPr sz="3000">
                <a:solidFill>
                  <a:schemeClr val="tx1"/>
                </a:solidFill>
                <a:latin typeface="Arial" panose="020B0604020202020204" pitchFamily="34" charset="0"/>
                <a:cs typeface="Arial" panose="020B0604020202020204" pitchFamily="34" charset="0"/>
              </a:defRPr>
            </a:lvl4pPr>
            <a:lvl5pPr marL="2057400" indent="-228600" defTabSz="4703763">
              <a:defRPr sz="3000">
                <a:solidFill>
                  <a:schemeClr val="tx1"/>
                </a:solidFill>
                <a:latin typeface="Arial" panose="020B0604020202020204" pitchFamily="34" charset="0"/>
                <a:cs typeface="Arial" panose="020B0604020202020204" pitchFamily="34" charset="0"/>
              </a:defRPr>
            </a:lvl5pPr>
            <a:lvl6pPr marL="25146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pPr algn="just"/>
            <a:r>
              <a:rPr lang="en-US" dirty="0"/>
              <a:t>As a person decides on making a commitment to a career, especially one that requires as much time and money as dentistry, it is important that one is able to experience the field prior to devoting themselves. This presentation shares the design and outcomes of a new program, the Pre-Dental Boot Camp (PDB), at a private dental school. The goals of the program are two-fold: (1) to teach pre-dental students foundational concepts in dentistry while offering hands-on experience in the lab; and (2) to provide opportunities for networking with mentors and potential future colleagues.</a:t>
            </a:r>
          </a:p>
        </p:txBody>
      </p:sp>
      <p:sp>
        <p:nvSpPr>
          <p:cNvPr id="2055" name="Rectangle 16"/>
          <p:cNvSpPr>
            <a:spLocks noChangeArrowheads="1"/>
          </p:cNvSpPr>
          <p:nvPr/>
        </p:nvSpPr>
        <p:spPr bwMode="auto">
          <a:xfrm>
            <a:off x="685800" y="12725400"/>
            <a:ext cx="11592560" cy="1422400"/>
          </a:xfrm>
          <a:prstGeom prst="rect">
            <a:avLst/>
          </a:prstGeom>
          <a:solidFill>
            <a:schemeClr val="bg1"/>
          </a:solidFill>
          <a:ln w="9525">
            <a:solidFill>
              <a:schemeClr val="tx1"/>
            </a:solidFill>
            <a:miter lim="800000"/>
            <a:headEnd/>
            <a:tailEnd/>
          </a:ln>
          <a:effectLst/>
        </p:spPr>
        <p:txBody>
          <a:bodyPr wrap="none" lIns="128588" tIns="64294" rIns="128588" bIns="64294" anchor="ctr"/>
          <a:lstStyle/>
          <a:p>
            <a:pPr algn="ctr" defTabSz="4409778" eaLnBrk="1" hangingPunct="1">
              <a:defRPr/>
            </a:pPr>
            <a:r>
              <a:rPr lang="en-US" sz="5344" b="1" dirty="0">
                <a:ln>
                  <a:solidFill>
                    <a:srgbClr val="F47227"/>
                  </a:solidFill>
                </a:ln>
                <a:solidFill>
                  <a:srgbClr val="F47227"/>
                </a:solidFill>
                <a:latin typeface="Gill Sans" pitchFamily="34" charset="0"/>
                <a:cs typeface="+mn-cs"/>
              </a:rPr>
              <a:t>Methods</a:t>
            </a:r>
          </a:p>
        </p:txBody>
      </p:sp>
      <p:sp>
        <p:nvSpPr>
          <p:cNvPr id="436" name="Rectangle 7"/>
          <p:cNvSpPr>
            <a:spLocks noChangeArrowheads="1"/>
          </p:cNvSpPr>
          <p:nvPr/>
        </p:nvSpPr>
        <p:spPr bwMode="auto">
          <a:xfrm>
            <a:off x="640080" y="6076686"/>
            <a:ext cx="11704320" cy="1314714"/>
          </a:xfrm>
          <a:prstGeom prst="rect">
            <a:avLst/>
          </a:prstGeom>
          <a:solidFill>
            <a:schemeClr val="bg1"/>
          </a:solidFill>
          <a:ln w="9525">
            <a:solidFill>
              <a:schemeClr val="tx1"/>
            </a:solidFill>
            <a:miter lim="800000"/>
            <a:headEnd/>
            <a:tailEnd/>
          </a:ln>
          <a:effectLst/>
        </p:spPr>
        <p:txBody>
          <a:bodyPr wrap="none" lIns="128588" tIns="64294" rIns="128588" bIns="64294" anchor="ctr"/>
          <a:lstStyle/>
          <a:p>
            <a:pPr algn="ctr" defTabSz="4409778" eaLnBrk="1" hangingPunct="1">
              <a:defRPr/>
            </a:pPr>
            <a:r>
              <a:rPr lang="en-US" sz="5344" b="1" dirty="0">
                <a:ln>
                  <a:solidFill>
                    <a:srgbClr val="F47227"/>
                  </a:solidFill>
                </a:ln>
                <a:solidFill>
                  <a:srgbClr val="F47227"/>
                </a:solidFill>
                <a:latin typeface="Gill Sans" pitchFamily="34" charset="0"/>
                <a:cs typeface="+mn-cs"/>
              </a:rPr>
              <a:t>Objectives</a:t>
            </a:r>
          </a:p>
        </p:txBody>
      </p:sp>
      <p:sp>
        <p:nvSpPr>
          <p:cNvPr id="3118" name="Text Box 402"/>
          <p:cNvSpPr txBox="1">
            <a:spLocks noChangeArrowheads="1"/>
          </p:cNvSpPr>
          <p:nvPr/>
        </p:nvSpPr>
        <p:spPr bwMode="auto">
          <a:xfrm>
            <a:off x="685800" y="19735800"/>
            <a:ext cx="11658600" cy="42848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28588" tIns="64294" rIns="128588" bIns="64294">
            <a:spAutoFit/>
          </a:bodyPr>
          <a:lstStyle>
            <a:lvl1pPr defTabSz="4703763">
              <a:defRPr sz="3000">
                <a:solidFill>
                  <a:schemeClr val="tx1"/>
                </a:solidFill>
                <a:latin typeface="Arial" panose="020B0604020202020204" pitchFamily="34" charset="0"/>
                <a:cs typeface="Arial" panose="020B0604020202020204" pitchFamily="34" charset="0"/>
              </a:defRPr>
            </a:lvl1pPr>
            <a:lvl2pPr marL="37931725" indent="-37474525" defTabSz="4703763">
              <a:defRPr sz="3000">
                <a:solidFill>
                  <a:schemeClr val="tx1"/>
                </a:solidFill>
                <a:latin typeface="Arial" panose="020B0604020202020204" pitchFamily="34" charset="0"/>
                <a:cs typeface="Arial" panose="020B0604020202020204" pitchFamily="34" charset="0"/>
              </a:defRPr>
            </a:lvl2pPr>
            <a:lvl3pPr marL="1143000" indent="-228600" defTabSz="4703763">
              <a:defRPr sz="3000">
                <a:solidFill>
                  <a:schemeClr val="tx1"/>
                </a:solidFill>
                <a:latin typeface="Arial" panose="020B0604020202020204" pitchFamily="34" charset="0"/>
                <a:cs typeface="Arial" panose="020B0604020202020204" pitchFamily="34" charset="0"/>
              </a:defRPr>
            </a:lvl3pPr>
            <a:lvl4pPr marL="1600200" indent="-228600" defTabSz="4703763">
              <a:defRPr sz="3000">
                <a:solidFill>
                  <a:schemeClr val="tx1"/>
                </a:solidFill>
                <a:latin typeface="Arial" panose="020B0604020202020204" pitchFamily="34" charset="0"/>
                <a:cs typeface="Arial" panose="020B0604020202020204" pitchFamily="34" charset="0"/>
              </a:defRPr>
            </a:lvl4pPr>
            <a:lvl5pPr marL="2057400" indent="-228600" defTabSz="4703763">
              <a:defRPr sz="3000">
                <a:solidFill>
                  <a:schemeClr val="tx1"/>
                </a:solidFill>
                <a:latin typeface="Arial" panose="020B0604020202020204" pitchFamily="34" charset="0"/>
                <a:cs typeface="Arial" panose="020B0604020202020204" pitchFamily="34" charset="0"/>
              </a:defRPr>
            </a:lvl5pPr>
            <a:lvl6pPr marL="25146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pPr algn="just"/>
            <a:r>
              <a:rPr lang="en-US" dirty="0"/>
              <a:t>The PDB program, offered from February through June 2018, was facilitated by 18 DDS students. It consisted of 19 lectures and 7 sessions in the simulation lab. Students who attended all sessions were eligible to participate in a “bonus day” during which they participated in a mock interview and had a one-on-one personal statement review with a DDS student.. At the end of each session, students received a survey that asked for feedback on the day’s session. At the end of the program, a survey was administered to collect data on students’ overall impression of the program.</a:t>
            </a:r>
          </a:p>
        </p:txBody>
      </p:sp>
      <p:sp>
        <p:nvSpPr>
          <p:cNvPr id="3123" name="Text Box 402"/>
          <p:cNvSpPr txBox="1">
            <a:spLocks noChangeArrowheads="1"/>
          </p:cNvSpPr>
          <p:nvPr/>
        </p:nvSpPr>
        <p:spPr bwMode="auto">
          <a:xfrm>
            <a:off x="9982200" y="14554200"/>
            <a:ext cx="2362200" cy="51712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28588" tIns="64294" rIns="128588" bIns="64294">
            <a:spAutoFit/>
          </a:bodyPr>
          <a:lstStyle>
            <a:lvl1pPr defTabSz="4703763">
              <a:defRPr sz="3000">
                <a:solidFill>
                  <a:schemeClr val="tx1"/>
                </a:solidFill>
                <a:latin typeface="Arial" panose="020B0604020202020204" pitchFamily="34" charset="0"/>
                <a:cs typeface="Arial" panose="020B0604020202020204" pitchFamily="34" charset="0"/>
              </a:defRPr>
            </a:lvl1pPr>
            <a:lvl2pPr marL="37931725" indent="-37474525" defTabSz="4703763">
              <a:defRPr sz="3000">
                <a:solidFill>
                  <a:schemeClr val="tx1"/>
                </a:solidFill>
                <a:latin typeface="Arial" panose="020B0604020202020204" pitchFamily="34" charset="0"/>
                <a:cs typeface="Arial" panose="020B0604020202020204" pitchFamily="34" charset="0"/>
              </a:defRPr>
            </a:lvl2pPr>
            <a:lvl3pPr marL="1143000" indent="-228600" defTabSz="4703763">
              <a:defRPr sz="3000">
                <a:solidFill>
                  <a:schemeClr val="tx1"/>
                </a:solidFill>
                <a:latin typeface="Arial" panose="020B0604020202020204" pitchFamily="34" charset="0"/>
                <a:cs typeface="Arial" panose="020B0604020202020204" pitchFamily="34" charset="0"/>
              </a:defRPr>
            </a:lvl3pPr>
            <a:lvl4pPr marL="1600200" indent="-228600" defTabSz="4703763">
              <a:defRPr sz="3000">
                <a:solidFill>
                  <a:schemeClr val="tx1"/>
                </a:solidFill>
                <a:latin typeface="Arial" panose="020B0604020202020204" pitchFamily="34" charset="0"/>
                <a:cs typeface="Arial" panose="020B0604020202020204" pitchFamily="34" charset="0"/>
              </a:defRPr>
            </a:lvl4pPr>
            <a:lvl5pPr marL="2057400" indent="-228600" defTabSz="4703763">
              <a:defRPr sz="3000">
                <a:solidFill>
                  <a:schemeClr val="tx1"/>
                </a:solidFill>
                <a:latin typeface="Arial" panose="020B0604020202020204" pitchFamily="34" charset="0"/>
                <a:cs typeface="Arial" panose="020B0604020202020204" pitchFamily="34" charset="0"/>
              </a:defRPr>
            </a:lvl5pPr>
            <a:lvl6pPr marL="25146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6pPr>
            <a:lvl7pPr marL="29718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7pPr>
            <a:lvl8pPr marL="34290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8pPr>
            <a:lvl9pPr marL="3886200" indent="-228600" defTabSz="4703763" eaLnBrk="0" fontAlgn="base" hangingPunct="0">
              <a:spcBef>
                <a:spcPct val="0"/>
              </a:spcBef>
              <a:spcAft>
                <a:spcPct val="0"/>
              </a:spcAft>
              <a:defRPr sz="3000">
                <a:solidFill>
                  <a:schemeClr val="tx1"/>
                </a:solidFill>
                <a:latin typeface="Arial" panose="020B0604020202020204" pitchFamily="34" charset="0"/>
                <a:cs typeface="Arial" panose="020B0604020202020204" pitchFamily="34" charset="0"/>
              </a:defRPr>
            </a:lvl9pPr>
          </a:lstStyle>
          <a:p>
            <a:pPr algn="just">
              <a:spcBef>
                <a:spcPct val="20000"/>
              </a:spcBef>
            </a:pPr>
            <a:r>
              <a:rPr lang="en-US" altLang="en-US" sz="1800" b="1" dirty="0">
                <a:effectLst>
                  <a:outerShdw blurRad="38100" dist="38100" dir="2700000" algn="tl">
                    <a:srgbClr val="FFFFFF"/>
                  </a:outerShdw>
                </a:effectLst>
              </a:rPr>
              <a:t>Figure 1: First-year dental student sets up sim lab stations.</a:t>
            </a:r>
          </a:p>
          <a:p>
            <a:pPr algn="just">
              <a:spcBef>
                <a:spcPct val="20000"/>
              </a:spcBef>
            </a:pPr>
            <a:r>
              <a:rPr lang="en-US" altLang="en-US" sz="1800" dirty="0">
                <a:effectLst>
                  <a:outerShdw blurRad="38100" dist="38100" dir="2700000" algn="tl">
                    <a:srgbClr val="FFFFFF"/>
                  </a:outerShdw>
                </a:effectLst>
              </a:rPr>
              <a:t>All current DDS and IDS students are able to volunteer as simulation laboratory “instructors” for the pre-dental class. These dental students assist the session leaders in organizing and instructing the pre-dents on current techniques.</a:t>
            </a:r>
            <a:endParaRPr lang="en-US" altLang="en-US" sz="1800" dirty="0"/>
          </a:p>
        </p:txBody>
      </p:sp>
      <p:sp>
        <p:nvSpPr>
          <p:cNvPr id="179" name="Rectangle 9"/>
          <p:cNvSpPr>
            <a:spLocks noChangeArrowheads="1"/>
          </p:cNvSpPr>
          <p:nvPr/>
        </p:nvSpPr>
        <p:spPr bwMode="auto">
          <a:xfrm>
            <a:off x="25679399" y="6070092"/>
            <a:ext cx="12085321" cy="1333500"/>
          </a:xfrm>
          <a:prstGeom prst="rect">
            <a:avLst/>
          </a:prstGeom>
          <a:solidFill>
            <a:schemeClr val="bg1"/>
          </a:solidFill>
          <a:ln w="9525">
            <a:solidFill>
              <a:schemeClr val="tx1"/>
            </a:solidFill>
            <a:miter lim="800000"/>
            <a:headEnd/>
            <a:tailEnd/>
          </a:ln>
          <a:effectLst/>
        </p:spPr>
        <p:txBody>
          <a:bodyPr wrap="none" lIns="128588" tIns="64294" rIns="128588" bIns="64294" anchor="ctr"/>
          <a:lstStyle/>
          <a:p>
            <a:pPr algn="ctr" defTabSz="4409778" eaLnBrk="1" hangingPunct="1">
              <a:defRPr/>
            </a:pPr>
            <a:r>
              <a:rPr lang="en-US" sz="5344" b="1" dirty="0">
                <a:ln>
                  <a:solidFill>
                    <a:srgbClr val="F47227"/>
                  </a:solidFill>
                </a:ln>
                <a:solidFill>
                  <a:srgbClr val="F47227"/>
                </a:solidFill>
                <a:latin typeface="Gill Sans" pitchFamily="34" charset="0"/>
                <a:cs typeface="+mn-cs"/>
              </a:rPr>
              <a:t>Conclusions</a:t>
            </a:r>
          </a:p>
        </p:txBody>
      </p:sp>
      <p:sp>
        <p:nvSpPr>
          <p:cNvPr id="3" name="TextBox 2"/>
          <p:cNvSpPr txBox="1"/>
          <p:nvPr/>
        </p:nvSpPr>
        <p:spPr>
          <a:xfrm>
            <a:off x="9982200" y="30403800"/>
            <a:ext cx="2514600" cy="5909310"/>
          </a:xfrm>
          <a:prstGeom prst="rect">
            <a:avLst/>
          </a:prstGeom>
          <a:noFill/>
        </p:spPr>
        <p:txBody>
          <a:bodyPr wrap="square" rtlCol="0">
            <a:spAutoFit/>
          </a:bodyPr>
          <a:lstStyle/>
          <a:p>
            <a:pPr algn="just"/>
            <a:r>
              <a:rPr lang="en-US" sz="1800" b="1" dirty="0"/>
              <a:t>Figure 3: A current second-year </a:t>
            </a:r>
            <a:r>
              <a:rPr lang="en-US" sz="1800" b="1" dirty="0" err="1"/>
              <a:t>Dugoni</a:t>
            </a:r>
            <a:r>
              <a:rPr lang="en-US" sz="1800" b="1" dirty="0"/>
              <a:t> dental student helps a </a:t>
            </a:r>
            <a:r>
              <a:rPr lang="en-US" sz="1800" b="1" dirty="0" err="1"/>
              <a:t>Dugoni</a:t>
            </a:r>
            <a:r>
              <a:rPr lang="en-US" sz="1800" b="1" dirty="0"/>
              <a:t> PDB student adjust the mannequin in the simulation laboratory before beginning to prep and fill #19 with amalgam. </a:t>
            </a:r>
            <a:r>
              <a:rPr lang="en-US" sz="1800" dirty="0"/>
              <a:t>The students received a 1-hour lecture about amalgam properties and usage techniques prior to going to the sim lab and applying the knowledge hands-on. This was the PDB students’ first time prepping and filling </a:t>
            </a:r>
            <a:r>
              <a:rPr lang="en-US" sz="1800" dirty="0" err="1"/>
              <a:t>ivorene</a:t>
            </a:r>
            <a:r>
              <a:rPr lang="en-US" sz="1800" dirty="0"/>
              <a:t> teeth.</a:t>
            </a:r>
          </a:p>
        </p:txBody>
      </p:sp>
      <p:sp>
        <p:nvSpPr>
          <p:cNvPr id="4" name="TextBox 3"/>
          <p:cNvSpPr txBox="1"/>
          <p:nvPr/>
        </p:nvSpPr>
        <p:spPr>
          <a:xfrm>
            <a:off x="20536958" y="17754600"/>
            <a:ext cx="4604791" cy="4524315"/>
          </a:xfrm>
          <a:prstGeom prst="rect">
            <a:avLst/>
          </a:prstGeom>
          <a:noFill/>
        </p:spPr>
        <p:txBody>
          <a:bodyPr wrap="square" rtlCol="0">
            <a:spAutoFit/>
          </a:bodyPr>
          <a:lstStyle/>
          <a:p>
            <a:pPr algn="just"/>
            <a:r>
              <a:rPr lang="en-US" sz="1800" b="1" dirty="0"/>
              <a:t>Figure 4: Excerpt from one of the year-end feedback forms from the PDB Class of 2018.</a:t>
            </a:r>
          </a:p>
          <a:p>
            <a:pPr algn="just"/>
            <a:r>
              <a:rPr lang="en-US" sz="1800" dirty="0"/>
              <a:t>At the end of the PDB Class of 2018 course, all students filled out an End of Program survey. This survey included the question, “Please use this space to write anything else that you have to say about the overall course”, which served as the prompt that the student responded to in the highlighted answer in this figure. Other responses to this question included, “huge help on navigating the dental school application process”, “confirming my decision to pursue dentistry as a career”, and more. </a:t>
            </a:r>
          </a:p>
        </p:txBody>
      </p:sp>
      <p:sp>
        <p:nvSpPr>
          <p:cNvPr id="5" name="TextBox 4"/>
          <p:cNvSpPr txBox="1"/>
          <p:nvPr/>
        </p:nvSpPr>
        <p:spPr>
          <a:xfrm>
            <a:off x="20532707" y="22345471"/>
            <a:ext cx="4609042" cy="4524315"/>
          </a:xfrm>
          <a:prstGeom prst="rect">
            <a:avLst/>
          </a:prstGeom>
          <a:noFill/>
        </p:spPr>
        <p:txBody>
          <a:bodyPr wrap="square" rtlCol="0">
            <a:spAutoFit/>
          </a:bodyPr>
          <a:lstStyle/>
          <a:p>
            <a:pPr algn="just"/>
            <a:r>
              <a:rPr lang="en-US" sz="1800" b="1" dirty="0"/>
              <a:t>Figure 5: One PDB student takes his first intraoral alginate impression on another student. </a:t>
            </a:r>
          </a:p>
          <a:p>
            <a:pPr algn="just"/>
            <a:r>
              <a:rPr lang="en-US" sz="1800" dirty="0"/>
              <a:t>During the alginate impression and pour up laboratory session, the PDB students took impressions of each other’s maxillary arches and poured them up into stone. Mixing and tray placement techniques were taught. This was many of the students’ first times working in a stranger’s mouth. A movement seemingly simple to dentists, such as pulling the cheek aside in order to fit the tray inside the mouth, proved foreign and nerve-wracking initially; eventually the students became more comfortable working in the intraoral space. </a:t>
            </a:r>
            <a:endParaRPr lang="en-US" sz="1800" b="1" dirty="0"/>
          </a:p>
        </p:txBody>
      </p:sp>
      <p:sp>
        <p:nvSpPr>
          <p:cNvPr id="2053" name="TextBox 2052"/>
          <p:cNvSpPr txBox="1"/>
          <p:nvPr/>
        </p:nvSpPr>
        <p:spPr>
          <a:xfrm>
            <a:off x="12877800" y="7645400"/>
            <a:ext cx="12192000" cy="4708981"/>
          </a:xfrm>
          <a:prstGeom prst="rect">
            <a:avLst/>
          </a:prstGeom>
          <a:noFill/>
        </p:spPr>
        <p:txBody>
          <a:bodyPr wrap="square" rtlCol="0">
            <a:spAutoFit/>
          </a:bodyPr>
          <a:lstStyle/>
          <a:p>
            <a:pPr algn="just"/>
            <a:r>
              <a:rPr lang="en-US" dirty="0"/>
              <a:t>All available spots (n=54) were filled in less than 48 hours. Another 35 students were put on a waitlist. Survey results showed that the program was very well received by the students. Key features of the lectures highlighted by students included: being well organized, interactive activities, uses of multimedia, and integration of clinical cases. Students reported that the lab sessions were exceedingly helpful and they appreciated the constructive feedback from instructors. They commented that the instructors were knowledgeable and engaging. Several students expressed their appreciation using phrases such as “beyond amazing”. </a:t>
            </a:r>
          </a:p>
        </p:txBody>
      </p:sp>
      <p:sp>
        <p:nvSpPr>
          <p:cNvPr id="13" name="TextBox 12"/>
          <p:cNvSpPr txBox="1"/>
          <p:nvPr/>
        </p:nvSpPr>
        <p:spPr>
          <a:xfrm>
            <a:off x="32340007" y="23171840"/>
            <a:ext cx="5402944" cy="5940088"/>
          </a:xfrm>
          <a:prstGeom prst="rect">
            <a:avLst/>
          </a:prstGeom>
          <a:noFill/>
        </p:spPr>
        <p:txBody>
          <a:bodyPr wrap="square" rtlCol="0">
            <a:spAutoFit/>
          </a:bodyPr>
          <a:lstStyle/>
          <a:p>
            <a:pPr algn="just"/>
            <a:r>
              <a:rPr lang="en-US" sz="2000" b="1" dirty="0"/>
              <a:t>Figure 8: The future of PDB: PDB leadership board of 2019, DDS student volunteers, and a PDB student with her simulation laboratory mannequin.</a:t>
            </a:r>
          </a:p>
          <a:p>
            <a:pPr algn="just"/>
            <a:r>
              <a:rPr lang="en-US" sz="2000" dirty="0"/>
              <a:t>(A) The new PDB leadership board of 2019 that includes current 3</a:t>
            </a:r>
            <a:r>
              <a:rPr lang="en-US" sz="2000" baseline="30000" dirty="0"/>
              <a:t>rd</a:t>
            </a:r>
            <a:r>
              <a:rPr lang="en-US" sz="2000" dirty="0"/>
              <a:t> year and 2</a:t>
            </a:r>
            <a:r>
              <a:rPr lang="en-US" sz="2000" baseline="30000" dirty="0"/>
              <a:t>nd</a:t>
            </a:r>
            <a:r>
              <a:rPr lang="en-US" sz="2000" dirty="0"/>
              <a:t> year DDS students. New board members from the 1</a:t>
            </a:r>
            <a:r>
              <a:rPr lang="en-US" sz="2000" baseline="30000" dirty="0"/>
              <a:t>st</a:t>
            </a:r>
            <a:r>
              <a:rPr lang="en-US" sz="2000" dirty="0"/>
              <a:t> year DDS class will be welcomed during Spring quarter, allowing a transition between the graduating 3rd years and the incoming leaders. (B) Two DDS student volunteers helping during a simulation lab session, while also expanding their teaching experience and developing their ability to articulate what they’ve learned in class themselves. (C) A PDB student spends several hours with his or her “patient”, or mannequin, and is encouraged to treat the lab session as an appointment with a real human being. </a:t>
            </a:r>
          </a:p>
        </p:txBody>
      </p:sp>
      <p:sp>
        <p:nvSpPr>
          <p:cNvPr id="16" name="TextBox 15"/>
          <p:cNvSpPr txBox="1"/>
          <p:nvPr/>
        </p:nvSpPr>
        <p:spPr>
          <a:xfrm>
            <a:off x="25679399" y="29203177"/>
            <a:ext cx="12085322" cy="3785652"/>
          </a:xfrm>
          <a:prstGeom prst="rect">
            <a:avLst/>
          </a:prstGeom>
          <a:noFill/>
        </p:spPr>
        <p:txBody>
          <a:bodyPr wrap="square" rtlCol="0">
            <a:spAutoFit/>
          </a:bodyPr>
          <a:lstStyle/>
          <a:p>
            <a:pPr algn="just"/>
            <a:r>
              <a:rPr lang="en-US" dirty="0"/>
              <a:t>The program was well received by the students. They attributed the program to enhancing their desire to pursue a career in dentistry. Due to the continued demand for this program, the leadership board expanded to include 2</a:t>
            </a:r>
            <a:r>
              <a:rPr lang="en-US" baseline="30000" dirty="0"/>
              <a:t>nd</a:t>
            </a:r>
            <a:r>
              <a:rPr lang="en-US" dirty="0"/>
              <a:t> year DDS students. After a successful PDB Class of 2018, a new PDB Class of 2019 was curated by integrating feedback from the previous year’s survey forms. The new members of the board will continue this program into the PDB Class of 2020 and beyond, continuously expanding and growing to the students’ benefit.</a:t>
            </a:r>
          </a:p>
        </p:txBody>
      </p:sp>
      <p:pic>
        <p:nvPicPr>
          <p:cNvPr id="17" name="Picture 16">
            <a:extLst>
              <a:ext uri="{FF2B5EF4-FFF2-40B4-BE49-F238E27FC236}">
                <a16:creationId xmlns:a16="http://schemas.microsoft.com/office/drawing/2014/main" id="{1B27CB8E-A793-4240-8F00-BC34A90BFD81}"/>
              </a:ext>
            </a:extLst>
          </p:cNvPr>
          <p:cNvPicPr>
            <a:picLocks noChangeAspect="1"/>
          </p:cNvPicPr>
          <p:nvPr/>
        </p:nvPicPr>
        <p:blipFill>
          <a:blip r:embed="rId3"/>
          <a:stretch>
            <a:fillRect/>
          </a:stretch>
        </p:blipFill>
        <p:spPr>
          <a:xfrm>
            <a:off x="30327598" y="33250259"/>
            <a:ext cx="7389953" cy="3192638"/>
          </a:xfrm>
          <a:prstGeom prst="rect">
            <a:avLst/>
          </a:prstGeom>
        </p:spPr>
      </p:pic>
      <p:pic>
        <p:nvPicPr>
          <p:cNvPr id="1028" name="Picture 4" descr="https://lh6.googleusercontent.com/bLJO9omSJnBuIlhb1uEPf1nYxsTcVFmyJUAYKjYl0szin19L8Ixjy0tGDIfd9747iVJobk_D-mp1uIyea8DfCvPiYykRLmPXRxmWrAM5j4edC5hxzLlVD2WTlOQuWEthR62g40kuwH0">
            <a:extLst>
              <a:ext uri="{FF2B5EF4-FFF2-40B4-BE49-F238E27FC236}">
                <a16:creationId xmlns:a16="http://schemas.microsoft.com/office/drawing/2014/main" id="{750A6170-A28E-A244-A0A3-8485F28C34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48416" y="16341238"/>
            <a:ext cx="6573521" cy="8216902"/>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s://lh4.googleusercontent.com/Ouo3mdNhu9UQkNmh0wjlBBSO0AHJcEQ0L3dQ_HAqSEfb9FdkaEuoJo53GVtoBstFL0B4AWdwkGo9-47IKXHYWasM2v9n9dOp8rjqWPkGBdXICEKa9m0oXdf-uwGkyhmbtbtdSgn-3z4">
            <a:extLst>
              <a:ext uri="{FF2B5EF4-FFF2-40B4-BE49-F238E27FC236}">
                <a16:creationId xmlns:a16="http://schemas.microsoft.com/office/drawing/2014/main" id="{8E9EC228-0C89-774E-81EF-ED810381DD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617" y="14554200"/>
            <a:ext cx="9008983" cy="5067553"/>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39FE75B1-ED0D-8E4F-9EBE-8B53DE0A03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527451" y="1670222"/>
            <a:ext cx="2658149" cy="3206578"/>
          </a:xfrm>
          <a:prstGeom prst="rect">
            <a:avLst/>
          </a:prstGeom>
        </p:spPr>
      </p:pic>
      <p:pic>
        <p:nvPicPr>
          <p:cNvPr id="8" name="Picture 2" descr="https://lh4.googleusercontent.com/dZTqDyFBi0uWug0obLuWn5Ow6_ZrJXY-owW9ldE78fXosAfbquFPjyhGk2sC4XKXkJQy7cUJuYfu8giUTEX1FYXBtNXe_C2IrGVFALwitVHcqpnasE-sqLW_l5wevZlcyTQinb-JVK8">
            <a:extLst>
              <a:ext uri="{FF2B5EF4-FFF2-40B4-BE49-F238E27FC236}">
                <a16:creationId xmlns:a16="http://schemas.microsoft.com/office/drawing/2014/main" id="{FB29BEB8-BE3C-F249-8A61-384C23D8C6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0038" y="30398635"/>
            <a:ext cx="9063562" cy="6044263"/>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s://lh6.googleusercontent.com/d8PfP_BBx85lv0F3zGPHs9nLf3yj7JQvJqJFGNfPoxDr6hYESUoTXPqsBdCewrIcd7LWYHGnQYEL7bMu2pUDkLr_piI813QwlHRZQdlCFGHbfmHopMrc-UKVT-tNGvnC3Avgcb_z1iI">
            <a:extLst>
              <a:ext uri="{FF2B5EF4-FFF2-40B4-BE49-F238E27FC236}">
                <a16:creationId xmlns:a16="http://schemas.microsoft.com/office/drawing/2014/main" id="{8F0C4A76-DD82-8041-B1E7-9F963F74BDD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730347" y="24688800"/>
            <a:ext cx="6573521" cy="4383717"/>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s://lh6.googleusercontent.com/1FQqwvHWcGnBjktGqIXBxsDxJhKNIJuhJ-M1lK9_bU1nag0sJTr06hN60Cogha7kzyEpg3RwaKgyOnknt_UIW_Xq-3CBMqam2YpyGaacT98e-w4i3saLKEAaLi1KhvhZO6TBsKDLUjQ">
            <a:extLst>
              <a:ext uri="{FF2B5EF4-FFF2-40B4-BE49-F238E27FC236}">
                <a16:creationId xmlns:a16="http://schemas.microsoft.com/office/drawing/2014/main" id="{DAF45B5A-56D4-EF49-A16B-01281D39722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679399" y="7799403"/>
            <a:ext cx="12085321" cy="6826729"/>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F319D79-B08C-9C40-A4F1-2BA615A98C5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868469" y="12576732"/>
            <a:ext cx="12273279" cy="4949268"/>
          </a:xfrm>
          <a:prstGeom prst="rect">
            <a:avLst/>
          </a:prstGeom>
        </p:spPr>
      </p:pic>
      <p:pic>
        <p:nvPicPr>
          <p:cNvPr id="1040" name="Picture 16" descr="https://lh4.googleusercontent.com/k-70BoPfw4YNJRQg1hjaDqH7iXI_Za3bgKySWxBRm460OLAQgM1-6JC7ZCJF5ayAxYCmvmfOKIkto6Cdlbcz0s4ykZMBDDiQmvs-HzmW7aQO4gmrFVt-f1GBkHiTqLJ3tRmokyx5XKw">
            <a:extLst>
              <a:ext uri="{FF2B5EF4-FFF2-40B4-BE49-F238E27FC236}">
                <a16:creationId xmlns:a16="http://schemas.microsoft.com/office/drawing/2014/main" id="{BB034DB0-9047-534B-8E5A-B26F232B39F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76208" y="16337691"/>
            <a:ext cx="5283976" cy="6678229"/>
          </a:xfrm>
          <a:prstGeom prst="rect">
            <a:avLst/>
          </a:prstGeom>
          <a:noFill/>
          <a:extLst>
            <a:ext uri="{909E8E84-426E-40dd-AFC4-6F175D3DCCD1}">
              <a14:hiddenFill xmlns="" xmlns:a14="http://schemas.microsoft.com/office/drawing/2010/main">
                <a:solidFill>
                  <a:srgbClr val="FFFFFF"/>
                </a:solidFill>
              </a14:hiddenFill>
            </a:ext>
          </a:extLst>
        </p:spPr>
      </p:pic>
      <p:pic>
        <p:nvPicPr>
          <p:cNvPr id="1042" name="Picture 18" descr="https://lh3.googleusercontent.com/ZT6MySSwSuSGG-fwcMGoyIwU8rlirYlTkesW6UDL-0bu0oeWUcAGhskUk0-0_IERE8grQsi_YzxzY77n8IIYDUZFYThX3_jmIsdr6uCi9MV9-eMS3KXiLoUbSRfR3vRuG5iSAh9mBgs">
            <a:extLst>
              <a:ext uri="{FF2B5EF4-FFF2-40B4-BE49-F238E27FC236}">
                <a16:creationId xmlns:a16="http://schemas.microsoft.com/office/drawing/2014/main" id="{7AAEE8B3-23A3-4245-BCE0-105FDD39FC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 y="24166179"/>
            <a:ext cx="9063562" cy="6044262"/>
          </a:xfrm>
          <a:prstGeom prst="rect">
            <a:avLst/>
          </a:prstGeom>
          <a:noFill/>
          <a:extLst>
            <a:ext uri="{909E8E84-426E-40dd-AFC4-6F175D3DCCD1}">
              <a14:hiddenFill xmlns="" xmlns:a14="http://schemas.microsoft.com/office/drawing/2010/main">
                <a:solidFill>
                  <a:srgbClr val="FFFFFF"/>
                </a:solidFill>
              </a14:hiddenFill>
            </a:ext>
          </a:extLst>
        </p:spPr>
      </p:pic>
      <p:sp>
        <p:nvSpPr>
          <p:cNvPr id="61" name="TextBox 60">
            <a:extLst>
              <a:ext uri="{FF2B5EF4-FFF2-40B4-BE49-F238E27FC236}">
                <a16:creationId xmlns:a16="http://schemas.microsoft.com/office/drawing/2014/main" id="{697F5A85-0B18-754B-A94A-86111901EEE3}"/>
              </a:ext>
            </a:extLst>
          </p:cNvPr>
          <p:cNvSpPr txBox="1"/>
          <p:nvPr/>
        </p:nvSpPr>
        <p:spPr>
          <a:xfrm>
            <a:off x="25657629" y="14743248"/>
            <a:ext cx="12085322" cy="1477328"/>
          </a:xfrm>
          <a:prstGeom prst="rect">
            <a:avLst/>
          </a:prstGeom>
          <a:noFill/>
        </p:spPr>
        <p:txBody>
          <a:bodyPr wrap="square" rtlCol="0">
            <a:spAutoFit/>
          </a:bodyPr>
          <a:lstStyle/>
          <a:p>
            <a:pPr algn="just"/>
            <a:r>
              <a:rPr lang="en-US" sz="1800" b="1" dirty="0"/>
              <a:t>Figure 7: Session leaders and </a:t>
            </a:r>
            <a:r>
              <a:rPr lang="en-US" sz="1800" b="1" dirty="0" err="1"/>
              <a:t>Dugoni</a:t>
            </a:r>
            <a:r>
              <a:rPr lang="en-US" sz="1800" b="1" dirty="0"/>
              <a:t> dental student volunteers posing in their white coats in the sim lab.</a:t>
            </a:r>
          </a:p>
          <a:p>
            <a:pPr algn="just"/>
            <a:r>
              <a:rPr lang="en-US" sz="1800" dirty="0"/>
              <a:t>After a long lab session, consisting of students taking impressions on fellow classmates and pouring up the models in stone, the volunteers smile for the camera. For each lab session, roughly 25 dental student volunteers meet 1-hour before the lab start time for a calibration meeting so that all the instructors provide a standardized set of information to the PDB students. </a:t>
            </a:r>
          </a:p>
        </p:txBody>
      </p:sp>
      <p:sp>
        <p:nvSpPr>
          <p:cNvPr id="10" name="TextBox 9"/>
          <p:cNvSpPr txBox="1"/>
          <p:nvPr/>
        </p:nvSpPr>
        <p:spPr>
          <a:xfrm>
            <a:off x="25831800" y="16362402"/>
            <a:ext cx="1066800" cy="553998"/>
          </a:xfrm>
          <a:prstGeom prst="rect">
            <a:avLst/>
          </a:prstGeom>
          <a:noFill/>
        </p:spPr>
        <p:txBody>
          <a:bodyPr wrap="square" rtlCol="0">
            <a:spAutoFit/>
          </a:bodyPr>
          <a:lstStyle/>
          <a:p>
            <a:r>
              <a:rPr lang="en-US"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A</a:t>
            </a:r>
          </a:p>
        </p:txBody>
      </p:sp>
      <p:sp>
        <p:nvSpPr>
          <p:cNvPr id="11" name="TextBox 10"/>
          <p:cNvSpPr txBox="1"/>
          <p:nvPr/>
        </p:nvSpPr>
        <p:spPr>
          <a:xfrm>
            <a:off x="32508176" y="16403541"/>
            <a:ext cx="995680" cy="553998"/>
          </a:xfrm>
          <a:prstGeom prst="rect">
            <a:avLst/>
          </a:prstGeom>
          <a:noFill/>
        </p:spPr>
        <p:txBody>
          <a:bodyPr wrap="square" rtlCol="0">
            <a:spAutoFit/>
          </a:bodyPr>
          <a:lstStyle/>
          <a:p>
            <a:r>
              <a:rPr lang="en-US"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B</a:t>
            </a:r>
          </a:p>
        </p:txBody>
      </p:sp>
      <p:sp>
        <p:nvSpPr>
          <p:cNvPr id="12" name="TextBox 11"/>
          <p:cNvSpPr txBox="1"/>
          <p:nvPr/>
        </p:nvSpPr>
        <p:spPr>
          <a:xfrm>
            <a:off x="25763151" y="24744402"/>
            <a:ext cx="919480" cy="553998"/>
          </a:xfrm>
          <a:prstGeom prst="rect">
            <a:avLst/>
          </a:prstGeom>
          <a:noFill/>
        </p:spPr>
        <p:txBody>
          <a:bodyPr wrap="square" rtlCol="0">
            <a:spAutoFit/>
          </a:bodyPr>
          <a:lstStyle/>
          <a:p>
            <a:r>
              <a:rPr lang="en-US"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C</a:t>
            </a:r>
          </a:p>
        </p:txBody>
      </p:sp>
      <p:sp>
        <p:nvSpPr>
          <p:cNvPr id="62" name="TextBox 61">
            <a:extLst>
              <a:ext uri="{FF2B5EF4-FFF2-40B4-BE49-F238E27FC236}">
                <a16:creationId xmlns:a16="http://schemas.microsoft.com/office/drawing/2014/main" id="{FD4F10FD-A291-664D-9D6F-21E027C839B8}"/>
              </a:ext>
            </a:extLst>
          </p:cNvPr>
          <p:cNvSpPr txBox="1"/>
          <p:nvPr/>
        </p:nvSpPr>
        <p:spPr>
          <a:xfrm>
            <a:off x="9982200" y="24166179"/>
            <a:ext cx="2514600" cy="6186309"/>
          </a:xfrm>
          <a:prstGeom prst="rect">
            <a:avLst/>
          </a:prstGeom>
          <a:noFill/>
        </p:spPr>
        <p:txBody>
          <a:bodyPr wrap="square" rtlCol="0">
            <a:spAutoFit/>
          </a:bodyPr>
          <a:lstStyle/>
          <a:p>
            <a:pPr algn="just"/>
            <a:r>
              <a:rPr lang="en-US" sz="1800" b="1" dirty="0"/>
              <a:t>Figure 2: </a:t>
            </a:r>
            <a:r>
              <a:rPr lang="en-US" sz="1800" b="1" dirty="0" err="1"/>
              <a:t>Dugoni</a:t>
            </a:r>
            <a:r>
              <a:rPr lang="en-US" sz="1800" b="1" dirty="0"/>
              <a:t> PDB students listening on their first day of their 10-week course. </a:t>
            </a:r>
            <a:r>
              <a:rPr lang="en-US" sz="1800" dirty="0"/>
              <a:t>Students received a continental breakfast before settling into the state of the art facilities at the </a:t>
            </a:r>
            <a:r>
              <a:rPr lang="en-US" sz="1800" dirty="0" err="1"/>
              <a:t>Dugoni</a:t>
            </a:r>
            <a:r>
              <a:rPr lang="en-US" sz="1800" dirty="0"/>
              <a:t> School. After introductions and background information, the students dove right into learning about dental and head and neck anatomy, both which provide a foundation for the upcoming lectures and lab sessions.</a:t>
            </a:r>
          </a:p>
        </p:txBody>
      </p:sp>
      <p:pic>
        <p:nvPicPr>
          <p:cNvPr id="1046" name="Picture 22" descr="https://lh4.googleusercontent.com/7m7XG6HnSNwqwbCA8L1l4oDl-zM9yHpRn0pNFmJn7CJ_vjTigloKWCCX0ViYLtLTQyMq3T3RMZlPvm54S8VbUhTdODD8kigx4KSicYazhuoucx6s27AVy7JM3CRJpEgqdXxIum3WGUI">
            <a:extLst>
              <a:ext uri="{FF2B5EF4-FFF2-40B4-BE49-F238E27FC236}">
                <a16:creationId xmlns:a16="http://schemas.microsoft.com/office/drawing/2014/main" id="{71D3B288-B4E4-724A-9855-BF4DB1B9844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875205" y="17778417"/>
            <a:ext cx="7476357" cy="9345446"/>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2" descr="https://upload.wikimedia.org/wikipedia/en/9/97/University_of_the_Pacific_Seal.png">
            <a:extLst>
              <a:ext uri="{FF2B5EF4-FFF2-40B4-BE49-F238E27FC236}">
                <a16:creationId xmlns:a16="http://schemas.microsoft.com/office/drawing/2014/main" id="{8F626B1D-1F75-2A42-A932-B470181AE52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71600" y="1758686"/>
            <a:ext cx="3048000" cy="3048000"/>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2047058533"/>
              </p:ext>
            </p:extLst>
          </p:nvPr>
        </p:nvGraphicFramePr>
        <p:xfrm>
          <a:off x="12877800" y="27508200"/>
          <a:ext cx="12268200" cy="3124200"/>
        </p:xfrm>
        <a:graphic>
          <a:graphicData uri="http://schemas.openxmlformats.org/drawingml/2006/table">
            <a:tbl>
              <a:tblPr/>
              <a:tblGrid>
                <a:gridCol w="6574444">
                  <a:extLst>
                    <a:ext uri="{9D8B030D-6E8A-4147-A177-3AD203B41FA5}">
                      <a16:colId xmlns:a16="http://schemas.microsoft.com/office/drawing/2014/main" val="20000"/>
                    </a:ext>
                  </a:extLst>
                </a:gridCol>
                <a:gridCol w="1699934">
                  <a:extLst>
                    <a:ext uri="{9D8B030D-6E8A-4147-A177-3AD203B41FA5}">
                      <a16:colId xmlns:a16="http://schemas.microsoft.com/office/drawing/2014/main" val="20001"/>
                    </a:ext>
                  </a:extLst>
                </a:gridCol>
                <a:gridCol w="1331274">
                  <a:extLst>
                    <a:ext uri="{9D8B030D-6E8A-4147-A177-3AD203B41FA5}">
                      <a16:colId xmlns:a16="http://schemas.microsoft.com/office/drawing/2014/main" val="20002"/>
                    </a:ext>
                  </a:extLst>
                </a:gridCol>
                <a:gridCol w="1331274">
                  <a:extLst>
                    <a:ext uri="{9D8B030D-6E8A-4147-A177-3AD203B41FA5}">
                      <a16:colId xmlns:a16="http://schemas.microsoft.com/office/drawing/2014/main" val="20003"/>
                    </a:ext>
                  </a:extLst>
                </a:gridCol>
                <a:gridCol w="1331274">
                  <a:extLst>
                    <a:ext uri="{9D8B030D-6E8A-4147-A177-3AD203B41FA5}">
                      <a16:colId xmlns:a16="http://schemas.microsoft.com/office/drawing/2014/main" val="20004"/>
                    </a:ext>
                  </a:extLst>
                </a:gridCol>
              </a:tblGrid>
              <a:tr h="390525">
                <a:tc>
                  <a:txBody>
                    <a:bodyPr/>
                    <a:lstStyle/>
                    <a:p>
                      <a:pPr algn="ctr" fontAlgn="ctr"/>
                      <a:r>
                        <a:rPr lang="sk-SK" sz="1800" b="1" i="0" u="none" strike="noStrike" dirty="0">
                          <a:solidFill>
                            <a:schemeClr val="tx1"/>
                          </a:solidFill>
                          <a:effectLst/>
                          <a:latin typeface="+mj-lt"/>
                        </a:rPr>
                        <a:t> Class of 2019 (n = 38)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chemeClr val="tx1"/>
                          </a:solidFill>
                          <a:effectLst/>
                          <a:latin typeface="+mj-lt"/>
                        </a:rPr>
                        <a:t>Strongly 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chemeClr val="tx1"/>
                          </a:solidFill>
                          <a:effectLst/>
                          <a:latin typeface="+mj-lt"/>
                        </a:rPr>
                        <a:t>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1" i="0" u="none" strike="noStrike" dirty="0">
                          <a:solidFill>
                            <a:schemeClr val="tx1"/>
                          </a:solidFill>
                          <a:effectLst/>
                          <a:latin typeface="+mj-lt"/>
                        </a:rPr>
                        <a:t>Disagree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1" i="0" u="none" strike="noStrike" dirty="0" err="1">
                          <a:solidFill>
                            <a:schemeClr val="tx1"/>
                          </a:solidFill>
                          <a:effectLst/>
                          <a:latin typeface="+mj-lt"/>
                        </a:rPr>
                        <a:t>N</a:t>
                      </a:r>
                      <a:r>
                        <a:rPr lang="mr-IN" sz="1800" b="1" i="0" u="none" strike="noStrike" dirty="0">
                          <a:solidFill>
                            <a:schemeClr val="tx1"/>
                          </a:solidFill>
                          <a:effectLst/>
                          <a:latin typeface="+mj-lt"/>
                        </a:rPr>
                        <a:t>/</a:t>
                      </a:r>
                      <a:r>
                        <a:rPr lang="mr-IN" sz="1800" b="1" i="0" u="none" strike="noStrike" dirty="0" err="1">
                          <a:solidFill>
                            <a:schemeClr val="tx1"/>
                          </a:solidFill>
                          <a:effectLst/>
                          <a:latin typeface="+mj-lt"/>
                        </a:rPr>
                        <a:t>A</a:t>
                      </a:r>
                      <a:endParaRPr lang="mr-IN" sz="1800" b="1" i="0" u="none" strike="noStrike" dirty="0">
                        <a:solidFill>
                          <a:schemeClr val="tx1"/>
                        </a:solidFill>
                        <a:effectLst/>
                        <a:latin typeface="+mj-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90525">
                <a:tc>
                  <a:txBody>
                    <a:bodyPr/>
                    <a:lstStyle/>
                    <a:p>
                      <a:pPr algn="ctr" fontAlgn="ctr"/>
                      <a:r>
                        <a:rPr lang="en-US" sz="1800" b="0" i="0" u="none" strike="noStrike" dirty="0">
                          <a:solidFill>
                            <a:schemeClr val="tx1"/>
                          </a:solidFill>
                          <a:effectLst/>
                          <a:latin typeface="+mj-lt"/>
                        </a:rPr>
                        <a:t>PDB is an effective program</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97.4%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2.6%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90525">
                <a:tc>
                  <a:txBody>
                    <a:bodyPr/>
                    <a:lstStyle/>
                    <a:p>
                      <a:pPr algn="ctr" fontAlgn="ctr"/>
                      <a:r>
                        <a:rPr lang="en-US" sz="1800" b="0" i="0" u="none" strike="noStrike" dirty="0">
                          <a:solidFill>
                            <a:schemeClr val="tx1"/>
                          </a:solidFill>
                          <a:effectLst/>
                          <a:latin typeface="+mj-lt"/>
                        </a:rPr>
                        <a:t>Attending PDB intensified my interest in pursuing dentistry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89.5%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7.9%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2.6%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90525">
                <a:tc>
                  <a:txBody>
                    <a:bodyPr/>
                    <a:lstStyle/>
                    <a:p>
                      <a:pPr algn="ctr" fontAlgn="ctr"/>
                      <a:r>
                        <a:rPr lang="en-US" sz="1800" b="0" i="0" u="none" strike="noStrike">
                          <a:solidFill>
                            <a:schemeClr val="tx1"/>
                          </a:solidFill>
                          <a:effectLst/>
                          <a:latin typeface="+mj-lt"/>
                        </a:rPr>
                        <a:t>The difficulty of content in PDB is appropriate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dirty="0">
                          <a:solidFill>
                            <a:schemeClr val="tx1"/>
                          </a:solidFill>
                          <a:effectLst/>
                          <a:latin typeface="+mj-lt"/>
                        </a:rPr>
                        <a:t>84.2%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dirty="0">
                          <a:solidFill>
                            <a:schemeClr val="tx1"/>
                          </a:solidFill>
                          <a:effectLst/>
                          <a:latin typeface="+mj-lt"/>
                        </a:rPr>
                        <a:t>15.8%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90525">
                <a:tc>
                  <a:txBody>
                    <a:bodyPr/>
                    <a:lstStyle/>
                    <a:p>
                      <a:pPr algn="ctr" fontAlgn="ctr"/>
                      <a:r>
                        <a:rPr lang="en-US" sz="1800" b="0" i="0" u="none" strike="noStrike">
                          <a:solidFill>
                            <a:schemeClr val="tx1"/>
                          </a:solidFill>
                          <a:effectLst/>
                          <a:latin typeface="+mj-lt"/>
                        </a:rPr>
                        <a:t>The teaching methods of PDB are effective for my learning</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78.9%</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21.1%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90525">
                <a:tc>
                  <a:txBody>
                    <a:bodyPr/>
                    <a:lstStyle/>
                    <a:p>
                      <a:pPr algn="ctr" fontAlgn="b"/>
                      <a:r>
                        <a:rPr lang="en-US" sz="1800" b="0" i="0" u="none" strike="noStrike">
                          <a:solidFill>
                            <a:schemeClr val="tx1"/>
                          </a:solidFill>
                          <a:effectLst/>
                          <a:latin typeface="+mj-lt"/>
                        </a:rPr>
                        <a:t>Please rate your perceived value of the lectures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mr-IN" sz="1800" b="0" i="0" u="none" strike="noStrike">
                          <a:solidFill>
                            <a:schemeClr val="tx1"/>
                          </a:solidFill>
                          <a:effectLst/>
                          <a:latin typeface="+mj-lt"/>
                        </a:rPr>
                        <a:t>86.8%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mr-IN" sz="1800" b="0" i="0" u="none" strike="noStrike">
                          <a:solidFill>
                            <a:schemeClr val="tx1"/>
                          </a:solidFill>
                          <a:effectLst/>
                          <a:latin typeface="+mj-lt"/>
                        </a:rPr>
                        <a:t>13.2%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90525">
                <a:tc>
                  <a:txBody>
                    <a:bodyPr/>
                    <a:lstStyle/>
                    <a:p>
                      <a:pPr algn="ctr" fontAlgn="b"/>
                      <a:r>
                        <a:rPr lang="en-US" sz="1800" b="0" i="0" u="none" strike="noStrike">
                          <a:solidFill>
                            <a:schemeClr val="tx1"/>
                          </a:solidFill>
                          <a:effectLst/>
                          <a:latin typeface="+mj-lt"/>
                        </a:rPr>
                        <a:t>Please rate your perceived value of the lab sessions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mr-IN" sz="1800" b="0" i="0" u="none" strike="noStrike">
                          <a:solidFill>
                            <a:schemeClr val="tx1"/>
                          </a:solidFill>
                          <a:effectLst/>
                          <a:latin typeface="+mj-lt"/>
                        </a:rPr>
                        <a:t>97.4%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mr-IN" sz="1800" b="0" i="0" u="none" strike="noStrike">
                          <a:solidFill>
                            <a:schemeClr val="tx1"/>
                          </a:solidFill>
                          <a:effectLst/>
                          <a:latin typeface="+mj-lt"/>
                        </a:rPr>
                        <a:t>2.6%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90525">
                <a:tc>
                  <a:txBody>
                    <a:bodyPr/>
                    <a:lstStyle/>
                    <a:p>
                      <a:pPr algn="ctr" fontAlgn="b"/>
                      <a:r>
                        <a:rPr lang="en-US" sz="1800" b="0" i="0" u="none" strike="noStrike" dirty="0">
                          <a:solidFill>
                            <a:schemeClr val="tx1"/>
                          </a:solidFill>
                          <a:effectLst/>
                          <a:latin typeface="+mj-lt"/>
                        </a:rPr>
                        <a:t>Would you recommend PDB to your friends?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mr-IN" sz="1800" b="0" i="0" u="none" strike="noStrike">
                          <a:solidFill>
                            <a:schemeClr val="tx1"/>
                          </a:solidFill>
                          <a:effectLst/>
                          <a:latin typeface="+mj-lt"/>
                        </a:rPr>
                        <a:t>100%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800" b="0" i="0" u="none" strike="noStrike" dirty="0">
                          <a:solidFill>
                            <a:schemeClr val="tx1"/>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633881637"/>
              </p:ext>
            </p:extLst>
          </p:nvPr>
        </p:nvGraphicFramePr>
        <p:xfrm>
          <a:off x="12877800" y="33070800"/>
          <a:ext cx="12268201" cy="1981200"/>
        </p:xfrm>
        <a:graphic>
          <a:graphicData uri="http://schemas.openxmlformats.org/drawingml/2006/table">
            <a:tbl>
              <a:tblPr/>
              <a:tblGrid>
                <a:gridCol w="6574445">
                  <a:extLst>
                    <a:ext uri="{9D8B030D-6E8A-4147-A177-3AD203B41FA5}">
                      <a16:colId xmlns:a16="http://schemas.microsoft.com/office/drawing/2014/main" val="20000"/>
                    </a:ext>
                  </a:extLst>
                </a:gridCol>
                <a:gridCol w="1699934">
                  <a:extLst>
                    <a:ext uri="{9D8B030D-6E8A-4147-A177-3AD203B41FA5}">
                      <a16:colId xmlns:a16="http://schemas.microsoft.com/office/drawing/2014/main" val="20001"/>
                    </a:ext>
                  </a:extLst>
                </a:gridCol>
                <a:gridCol w="1331274">
                  <a:extLst>
                    <a:ext uri="{9D8B030D-6E8A-4147-A177-3AD203B41FA5}">
                      <a16:colId xmlns:a16="http://schemas.microsoft.com/office/drawing/2014/main" val="20002"/>
                    </a:ext>
                  </a:extLst>
                </a:gridCol>
                <a:gridCol w="1331274">
                  <a:extLst>
                    <a:ext uri="{9D8B030D-6E8A-4147-A177-3AD203B41FA5}">
                      <a16:colId xmlns:a16="http://schemas.microsoft.com/office/drawing/2014/main" val="20003"/>
                    </a:ext>
                  </a:extLst>
                </a:gridCol>
                <a:gridCol w="1331274">
                  <a:extLst>
                    <a:ext uri="{9D8B030D-6E8A-4147-A177-3AD203B41FA5}">
                      <a16:colId xmlns:a16="http://schemas.microsoft.com/office/drawing/2014/main" val="20004"/>
                    </a:ext>
                  </a:extLst>
                </a:gridCol>
              </a:tblGrid>
              <a:tr h="468615">
                <a:tc>
                  <a:txBody>
                    <a:bodyPr/>
                    <a:lstStyle/>
                    <a:p>
                      <a:pPr algn="ctr" fontAlgn="b"/>
                      <a:r>
                        <a:rPr lang="sk-SK" sz="1800" b="1" i="0" u="none" strike="noStrike" dirty="0">
                          <a:solidFill>
                            <a:srgbClr val="000000"/>
                          </a:solidFill>
                          <a:effectLst/>
                          <a:latin typeface="+mj-lt"/>
                        </a:rPr>
                        <a:t> Class </a:t>
                      </a:r>
                      <a:r>
                        <a:rPr lang="sk-SK" sz="1800" b="1" i="0" u="none" strike="noStrike">
                          <a:solidFill>
                            <a:srgbClr val="000000"/>
                          </a:solidFill>
                          <a:effectLst/>
                          <a:latin typeface="+mj-lt"/>
                        </a:rPr>
                        <a:t>of 2018 </a:t>
                      </a:r>
                      <a:r>
                        <a:rPr lang="sk-SK" sz="1800" b="1" i="0" u="none" strike="noStrike" dirty="0">
                          <a:solidFill>
                            <a:srgbClr val="000000"/>
                          </a:solidFill>
                          <a:effectLst/>
                          <a:latin typeface="+mj-lt"/>
                        </a:rPr>
                        <a:t>(n = 28)</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mj-lt"/>
                        </a:rPr>
                        <a:t>Strongly 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mj-lt"/>
                        </a:rPr>
                        <a:t>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1" i="0" u="none" strike="noStrike" dirty="0">
                          <a:solidFill>
                            <a:srgbClr val="000000"/>
                          </a:solidFill>
                          <a:effectLst/>
                          <a:latin typeface="+mj-lt"/>
                        </a:rPr>
                        <a:t>Disagree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mr-IN" sz="1800" b="1" i="0" u="none" strike="noStrike" dirty="0" err="1">
                          <a:solidFill>
                            <a:srgbClr val="000000"/>
                          </a:solidFill>
                          <a:effectLst/>
                          <a:latin typeface="+mj-lt"/>
                        </a:rPr>
                        <a:t>N</a:t>
                      </a:r>
                      <a:r>
                        <a:rPr lang="mr-IN" sz="1800" b="1" i="0" u="none" strike="noStrike" dirty="0">
                          <a:solidFill>
                            <a:srgbClr val="000000"/>
                          </a:solidFill>
                          <a:effectLst/>
                          <a:latin typeface="+mj-lt"/>
                        </a:rPr>
                        <a:t>/</a:t>
                      </a:r>
                      <a:r>
                        <a:rPr lang="mr-IN" sz="1800" b="1" i="0" u="none" strike="noStrike" dirty="0" err="1">
                          <a:solidFill>
                            <a:srgbClr val="000000"/>
                          </a:solidFill>
                          <a:effectLst/>
                          <a:latin typeface="+mj-lt"/>
                        </a:rPr>
                        <a:t>A</a:t>
                      </a:r>
                      <a:endParaRPr lang="mr-IN" sz="1800" b="1" i="0" u="none" strike="noStrike" dirty="0">
                        <a:solidFill>
                          <a:srgbClr val="000000"/>
                        </a:solidFill>
                        <a:effectLst/>
                        <a:latin typeface="+mj-lt"/>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468615">
                <a:tc>
                  <a:txBody>
                    <a:bodyPr/>
                    <a:lstStyle/>
                    <a:p>
                      <a:pPr algn="ctr" fontAlgn="b"/>
                      <a:r>
                        <a:rPr lang="en-US" sz="1800" b="0" i="0" u="none" strike="noStrike" dirty="0">
                          <a:solidFill>
                            <a:srgbClr val="000000"/>
                          </a:solidFill>
                          <a:effectLst/>
                          <a:latin typeface="+mj-lt"/>
                        </a:rPr>
                        <a:t>Will you recommend PDB to your friends?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mr-IN" sz="1800" b="0" i="0" u="none" strike="noStrike">
                          <a:solidFill>
                            <a:srgbClr val="000000"/>
                          </a:solidFill>
                          <a:effectLst/>
                          <a:latin typeface="+mj-lt"/>
                        </a:rPr>
                        <a:t>100%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800" b="0" i="0" u="none" strike="noStrike" dirty="0">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dirty="0">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68615">
                <a:tc>
                  <a:txBody>
                    <a:bodyPr/>
                    <a:lstStyle/>
                    <a:p>
                      <a:pPr algn="ctr" fontAlgn="b"/>
                      <a:r>
                        <a:rPr lang="en-US" sz="1800" b="0" i="0" u="none" strike="noStrike" dirty="0">
                          <a:solidFill>
                            <a:srgbClr val="000000"/>
                          </a:solidFill>
                          <a:effectLst/>
                          <a:latin typeface="+mj-lt"/>
                        </a:rPr>
                        <a:t>Did </a:t>
                      </a:r>
                      <a:r>
                        <a:rPr lang="en-US" sz="1800" b="0" i="0" u="none" strike="noStrike" dirty="0" err="1">
                          <a:solidFill>
                            <a:srgbClr val="000000"/>
                          </a:solidFill>
                          <a:effectLst/>
                          <a:latin typeface="+mj-lt"/>
                        </a:rPr>
                        <a:t>Dugoni</a:t>
                      </a:r>
                      <a:r>
                        <a:rPr lang="en-US" sz="1800" b="0" i="0" u="none" strike="noStrike" dirty="0">
                          <a:solidFill>
                            <a:srgbClr val="000000"/>
                          </a:solidFill>
                          <a:effectLst/>
                          <a:latin typeface="+mj-lt"/>
                        </a:rPr>
                        <a:t> PDB help you learn more about dentistry?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mr-IN" sz="1800" b="0" i="0" u="none" strike="noStrike">
                          <a:solidFill>
                            <a:srgbClr val="000000"/>
                          </a:solidFill>
                          <a:effectLst/>
                          <a:latin typeface="+mj-lt"/>
                        </a:rPr>
                        <a:t>100%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800" b="0" i="0" u="none" strike="noStrike">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dirty="0">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75355">
                <a:tc>
                  <a:txBody>
                    <a:bodyPr/>
                    <a:lstStyle/>
                    <a:p>
                      <a:pPr algn="ctr" fontAlgn="b"/>
                      <a:r>
                        <a:rPr lang="en-US" sz="1800" b="0" i="0" u="none" strike="noStrike" dirty="0">
                          <a:solidFill>
                            <a:srgbClr val="000000"/>
                          </a:solidFill>
                          <a:effectLst/>
                          <a:latin typeface="+mj-lt"/>
                        </a:rPr>
                        <a:t>Did </a:t>
                      </a:r>
                      <a:r>
                        <a:rPr lang="en-US" sz="1800" b="0" i="0" u="none" strike="noStrike" dirty="0" err="1">
                          <a:solidFill>
                            <a:srgbClr val="000000"/>
                          </a:solidFill>
                          <a:effectLst/>
                          <a:latin typeface="+mj-lt"/>
                        </a:rPr>
                        <a:t>Dugoni</a:t>
                      </a:r>
                      <a:r>
                        <a:rPr lang="en-US" sz="1800" b="0" i="0" u="none" strike="noStrike" dirty="0">
                          <a:solidFill>
                            <a:srgbClr val="000000"/>
                          </a:solidFill>
                          <a:effectLst/>
                          <a:latin typeface="+mj-lt"/>
                        </a:rPr>
                        <a:t> PDB help you decide if you want to pursue dentistry?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mr-IN" sz="1800" b="0" i="0" u="none" strike="noStrike" dirty="0">
                          <a:solidFill>
                            <a:srgbClr val="000000"/>
                          </a:solidFill>
                          <a:effectLst/>
                          <a:latin typeface="+mj-lt"/>
                        </a:rPr>
                        <a:t>85.70%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mr-IN" sz="1800" b="0" i="0" u="none" strike="noStrike">
                          <a:solidFill>
                            <a:srgbClr val="000000"/>
                          </a:solidFill>
                          <a:effectLst/>
                          <a:latin typeface="+mj-lt"/>
                        </a:rPr>
                        <a:t>14.30%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800" b="0" i="0" u="none" strike="noStrike" dirty="0">
                          <a:solidFill>
                            <a:srgbClr val="000000"/>
                          </a:solidFill>
                          <a:effectLst/>
                          <a:latin typeface="+mj-lt"/>
                        </a:rPr>
                        <a:t>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
        <p:nvSpPr>
          <p:cNvPr id="15" name="TextBox 14"/>
          <p:cNvSpPr txBox="1"/>
          <p:nvPr/>
        </p:nvSpPr>
        <p:spPr>
          <a:xfrm>
            <a:off x="12877800" y="35356800"/>
            <a:ext cx="12268200" cy="646331"/>
          </a:xfrm>
          <a:prstGeom prst="rect">
            <a:avLst/>
          </a:prstGeom>
          <a:noFill/>
        </p:spPr>
        <p:txBody>
          <a:bodyPr wrap="square" rtlCol="0">
            <a:spAutoFit/>
          </a:bodyPr>
          <a:lstStyle/>
          <a:p>
            <a:r>
              <a:rPr lang="en-US" sz="1800" b="1" dirty="0"/>
              <a:t>Table 2: Survey conducted at the end of first year of </a:t>
            </a:r>
            <a:r>
              <a:rPr lang="en-US" sz="1800" b="1" dirty="0" err="1"/>
              <a:t>Dugoni</a:t>
            </a:r>
            <a:r>
              <a:rPr lang="en-US" sz="1800" b="1" dirty="0"/>
              <a:t> Pre-Dental Bootcamp. </a:t>
            </a:r>
          </a:p>
          <a:p>
            <a:r>
              <a:rPr lang="en-US" sz="1800" dirty="0"/>
              <a:t>28 students participated in the survey; 65% female and 35% male. </a:t>
            </a:r>
          </a:p>
        </p:txBody>
      </p:sp>
      <p:sp>
        <p:nvSpPr>
          <p:cNvPr id="18" name="Rectangle 17"/>
          <p:cNvSpPr/>
          <p:nvPr/>
        </p:nvSpPr>
        <p:spPr>
          <a:xfrm>
            <a:off x="12877800" y="30861000"/>
            <a:ext cx="12268200" cy="2192908"/>
          </a:xfrm>
          <a:prstGeom prst="rect">
            <a:avLst/>
          </a:prstGeom>
        </p:spPr>
        <p:txBody>
          <a:bodyPr wrap="square">
            <a:spAutoFit/>
          </a:bodyPr>
          <a:lstStyle/>
          <a:p>
            <a:pPr algn="just"/>
            <a:r>
              <a:rPr lang="en-US" sz="1800" b="1" dirty="0"/>
              <a:t>Table 1: Survey conducted at the end of second year of </a:t>
            </a:r>
            <a:r>
              <a:rPr lang="en-US" sz="1800" b="1" dirty="0" err="1"/>
              <a:t>Dugoni</a:t>
            </a:r>
            <a:r>
              <a:rPr lang="en-US" sz="1800" b="1" dirty="0"/>
              <a:t> Pre-Dental Bootcamp. </a:t>
            </a:r>
          </a:p>
          <a:p>
            <a:pPr algn="just">
              <a:lnSpc>
                <a:spcPct val="110000"/>
              </a:lnSpc>
            </a:pPr>
            <a:r>
              <a:rPr lang="en-US" sz="1800" dirty="0"/>
              <a:t>38 students participated in the survey; 58% female and 42% male. The participants traveled to attend PDB sessions from California, Nevada, Arizona and Washington. The areas they traveled from to attend PDB are as follows: East Bay (CA), Everett (WA), Mesa (AZ), Modesto (CA), Monterey Bay Area (CA), Orange County (CA), Peninsula (CA), Reno (Nevada), Sacramento (CA), San Francisco (CA), San Luis Obispo (CA), Santa Rosa (CA), Seattle (WA), South Bay Area (CA), Stockton (CA), Turlock (CA).</a:t>
            </a:r>
          </a:p>
          <a:p>
            <a:endParaRPr lang="en-US" sz="18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24415</TotalTime>
  <Words>1450</Words>
  <Application>Microsoft Macintosh PowerPoint</Application>
  <PresentationFormat>Custom</PresentationFormat>
  <Paragraphs>99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Gill Sans</vt:lpstr>
      <vt:lpstr>Default Design</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Example Of A Sample Research Poster</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Michelle Fat</cp:lastModifiedBy>
  <cp:revision>388</cp:revision>
  <dcterms:created xsi:type="dcterms:W3CDTF">2014-07-18T17:39:03Z</dcterms:created>
  <dcterms:modified xsi:type="dcterms:W3CDTF">2019-04-22T19:41:15Z</dcterms:modified>
  <cp:category>science research poster</cp:category>
</cp:coreProperties>
</file>